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</p:sldMasterIdLst>
  <p:notesMasterIdLst>
    <p:notesMasterId r:id="rId41"/>
  </p:notesMasterIdLst>
  <p:handoutMasterIdLst>
    <p:handoutMasterId r:id="rId42"/>
  </p:handoutMasterIdLst>
  <p:sldIdLst>
    <p:sldId id="1077" r:id="rId2"/>
    <p:sldId id="1194" r:id="rId3"/>
    <p:sldId id="1191" r:id="rId4"/>
    <p:sldId id="1192" r:id="rId5"/>
    <p:sldId id="1193" r:id="rId6"/>
    <p:sldId id="1195" r:id="rId7"/>
    <p:sldId id="1196" r:id="rId8"/>
    <p:sldId id="1197" r:id="rId9"/>
    <p:sldId id="1198" r:id="rId10"/>
    <p:sldId id="1199" r:id="rId11"/>
    <p:sldId id="1200" r:id="rId12"/>
    <p:sldId id="1201" r:id="rId13"/>
    <p:sldId id="1202" r:id="rId14"/>
    <p:sldId id="1203" r:id="rId15"/>
    <p:sldId id="1204" r:id="rId16"/>
    <p:sldId id="1205" r:id="rId17"/>
    <p:sldId id="1206" r:id="rId18"/>
    <p:sldId id="1207" r:id="rId19"/>
    <p:sldId id="1208" r:id="rId20"/>
    <p:sldId id="1209" r:id="rId21"/>
    <p:sldId id="1210" r:id="rId22"/>
    <p:sldId id="1078" r:id="rId23"/>
    <p:sldId id="1088" r:id="rId24"/>
    <p:sldId id="1214" r:id="rId25"/>
    <p:sldId id="1215" r:id="rId26"/>
    <p:sldId id="1216" r:id="rId27"/>
    <p:sldId id="1217" r:id="rId28"/>
    <p:sldId id="1218" r:id="rId29"/>
    <p:sldId id="1219" r:id="rId30"/>
    <p:sldId id="1220" r:id="rId31"/>
    <p:sldId id="1221" r:id="rId32"/>
    <p:sldId id="1222" r:id="rId33"/>
    <p:sldId id="1223" r:id="rId34"/>
    <p:sldId id="1224" r:id="rId35"/>
    <p:sldId id="1211" r:id="rId36"/>
    <p:sldId id="1177" r:id="rId37"/>
    <p:sldId id="1212" r:id="rId38"/>
    <p:sldId id="1213" r:id="rId39"/>
    <p:sldId id="308" r:id="rId40"/>
  </p:sldIdLst>
  <p:sldSz cx="9144000" cy="5143500" type="screen16x9"/>
  <p:notesSz cx="6858000" cy="9144000"/>
  <p:embeddedFontLst>
    <p:embeddedFont>
      <p:font typeface="Abril Fatface" panose="02000503000000020003" pitchFamily="2" charset="77"/>
      <p:regular r:id="rId43"/>
    </p:embeddedFont>
    <p:embeddedFont>
      <p:font typeface="Nunito" pitchFamily="2" charset="77"/>
      <p:regular r:id="rId44"/>
      <p:bold r:id="rId45"/>
      <p:italic r:id="rId46"/>
      <p:boldItalic r:id="rId47"/>
    </p:embeddedFont>
    <p:embeddedFont>
      <p:font typeface="Verdana" panose="020B060403050404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A00"/>
    <a:srgbClr val="008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8B95A6-628A-4F00-B418-630C7E3DFE8E}">
  <a:tblStyle styleId="{6E8B95A6-628A-4F00-B418-630C7E3DFE8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3" autoAdjust="0"/>
    <p:restoredTop sz="96296" autoAdjust="0"/>
  </p:normalViewPr>
  <p:slideViewPr>
    <p:cSldViewPr snapToGrid="0" snapToObjects="1" showGuides="1">
      <p:cViewPr>
        <p:scale>
          <a:sx n="139" d="100"/>
          <a:sy n="139" d="100"/>
        </p:scale>
        <p:origin x="144" y="6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CF0CD27-47B9-AD48-B4DE-60162A2E0B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67DC2C9-B156-534D-8E40-C848812DC3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A6578-EAD0-834C-83D1-171C36565C98}" type="datetimeFigureOut">
              <a:rPr lang="es-PE" smtClean="0"/>
              <a:t>12/06/25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8717857-0327-0545-90E1-44BADE5F32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04223F-7976-5A49-9384-0FBC9D712B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0BD6E-73C6-5E4E-8AA3-AA46CA8370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1540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F8714D81-5416-0E75-5241-469E7A273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9FA86C80-C48B-1120-A705-4879813C16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0619493C-809E-F34F-8292-4ED7518017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2949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0AF28688-0DC2-C983-7D30-E68C5210D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C23DC653-7E35-9239-C8E5-C75B8E1891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5105C277-759C-3CDF-651C-51330DFEDF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1912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1F7A98B6-921D-3835-63C3-BCA0A6146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78D9AF00-F47D-CBA4-4FEA-23CDCB152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CBF0306D-4F07-5E45-1584-43F696E578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5362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ECEDEF49-68E5-535D-675C-C7A5FC58A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FD0C8225-64C5-D102-ABA0-F32FA59881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7758CD3F-D4C5-608E-EBD4-1BDC038BEF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7553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2706A575-19B1-9D9E-683F-C52E82636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8959C754-B5FE-1D1E-D60A-38E475F26C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E440C7B9-3AFF-C4B7-CB4A-BC72A67BFE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8114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2F4FC5B2-B1A6-B0CB-EE59-85CD86FB4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64EDDA54-C3DA-4822-4DA5-090734F8ED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A99DC657-C0AE-A6F6-6969-04CD1332F5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625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95E86A92-9FDC-B5B5-6B56-2703443EB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DD758970-73B6-517B-BBC2-E5772084F8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792FAFC3-D343-C14C-78C0-6020FB7A12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7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53E53168-C8BD-F93A-4F09-6A007FCDD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9394D142-0884-5B95-15EF-2AB7B0626A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28784F81-E3E5-DE35-2092-D3C52C66E8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07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099FCB36-780C-F3F0-EB17-FC612538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D5F86376-9713-28C2-7C77-2A2E454984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DAC3F3F3-0045-4414-49ED-081947A960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734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ADB68770-49F8-5BFE-0E5A-2247A8B8E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6946E81D-517D-1F51-5017-5EB123765F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5366262A-014F-9D8D-624B-DEFE74DA0C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368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61A52C2D-A80C-D8A3-D1A1-51D2C8515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72197C57-E577-2A4F-BF53-17EF02CFD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19BE6B3F-197F-7CEB-8ECE-86C5CE6AE5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458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94FA1BB0-55D1-6716-3541-58B551959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3B053B03-E7D0-1B67-6C90-3CEE084F9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4FF628A9-A67E-B399-B4FE-2C529A416C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719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5A83A389-DCE6-2279-DE7C-73B19983E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DDA08B2F-864F-7F86-174D-14911D8024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C788158F-0E17-DF68-4C56-D97D4B0A72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601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4AD4EF2B-137D-572A-6575-609FE2FA9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7292EA98-0547-E4BD-E401-F06335A591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DAFD8A8A-F32F-F083-FB16-CB280FE386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235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9200007A-D1D2-6B68-F4A5-D076998B2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744B476F-DB8F-4298-C981-8B36E92FA2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990C5E87-3461-777A-7A11-D623DD0013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855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E79757C1-1F84-AA9C-F1DB-DA2467519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>
            <a:extLst>
              <a:ext uri="{FF2B5EF4-FFF2-40B4-BE49-F238E27FC236}">
                <a16:creationId xmlns:a16="http://schemas.microsoft.com/office/drawing/2014/main" id="{88B629D0-3B41-E46B-ECD9-93E819A3EA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>
            <a:extLst>
              <a:ext uri="{FF2B5EF4-FFF2-40B4-BE49-F238E27FC236}">
                <a16:creationId xmlns:a16="http://schemas.microsoft.com/office/drawing/2014/main" id="{AC4182AF-F1D0-2DA3-3534-689ED6C9E8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802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 preserve="1">
  <p:cSld name="1_Main slide">
    <p:bg>
      <p:bgPr>
        <a:solidFill>
          <a:schemeClr val="tx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224900" y="1728443"/>
            <a:ext cx="66942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2"/>
          </p:nvPr>
        </p:nvSpPr>
        <p:spPr>
          <a:xfrm>
            <a:off x="1224900" y="2957137"/>
            <a:ext cx="6694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0E60842-F737-4612-A947-C9FA3BDF18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4233"/>
          <a:stretch/>
        </p:blipFill>
        <p:spPr>
          <a:xfrm>
            <a:off x="90957" y="-1877"/>
            <a:ext cx="1684503" cy="8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95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lide with big number" preserve="1">
  <p:cSld name="1_Red slide with big number">
    <p:bg>
      <p:bgPr>
        <a:solidFill>
          <a:schemeClr val="tx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2585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8000" b="1" i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881147" y="3077100"/>
            <a:ext cx="53817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3BEA12D-5876-F84C-924F-80A98BCBAC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5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itle" preserve="1">
  <p:cSld name="1_Slide with titl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299700" y="911325"/>
            <a:ext cx="854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93BCDC-2364-5342-8B64-B47CD4C286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9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 preserve="1">
  <p:cSld name="1_Main slide">
    <p:bg>
      <p:bgPr>
        <a:solidFill>
          <a:srgbClr val="FF3A0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224900" y="1728443"/>
            <a:ext cx="66942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2"/>
          </p:nvPr>
        </p:nvSpPr>
        <p:spPr>
          <a:xfrm>
            <a:off x="1224900" y="2945026"/>
            <a:ext cx="6694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8B4027-63BE-4471-9EC2-401A137E8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957" y="-1877"/>
            <a:ext cx="2561321" cy="8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18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 preserve="1">
  <p:cSld name="1_Main slide">
    <p:bg>
      <p:bgPr>
        <a:solidFill>
          <a:schemeClr val="tx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653979" y="1607530"/>
            <a:ext cx="2840117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2"/>
          </p:nvPr>
        </p:nvSpPr>
        <p:spPr>
          <a:xfrm>
            <a:off x="5653978" y="2932221"/>
            <a:ext cx="2840117" cy="123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6740B2-2B52-498B-B379-B910B6524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9893"/>
          <a:stretch/>
        </p:blipFill>
        <p:spPr>
          <a:xfrm>
            <a:off x="7100699" y="4321238"/>
            <a:ext cx="1795652" cy="8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67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 preserve="1">
  <p:cSld name="1_Main slide">
    <p:bg>
      <p:bgPr>
        <a:solidFill>
          <a:schemeClr val="bg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653979" y="1607530"/>
            <a:ext cx="2840117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2"/>
          </p:nvPr>
        </p:nvSpPr>
        <p:spPr>
          <a:xfrm>
            <a:off x="5653978" y="2932221"/>
            <a:ext cx="2840117" cy="12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20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6C3590-54E2-45D9-AD99-8DF487F1BD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6348" y="4321238"/>
            <a:ext cx="2561321" cy="88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63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title 1" preserve="1">
  <p:cSld name="1_Text slide with title 1">
    <p:bg>
      <p:bgPr>
        <a:solidFill>
          <a:srgbClr val="FF3A00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97325" y="1044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97334" y="1628200"/>
            <a:ext cx="6147600" cy="1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A00"/>
              </a:buClr>
              <a:buSzPts val="1400"/>
              <a:buChar char="●"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5pPr>
            <a:lvl6pPr marL="274320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6pPr>
            <a:lvl7pPr marL="320040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7pPr>
            <a:lvl8pPr marL="365760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8pPr>
            <a:lvl9pPr marL="411480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FD424CB-1575-FB4E-A03E-542348CBF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332BB26-420C-9542-AE02-C2D8D2FDC7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05447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84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 type="blank" preserve="1">
  <p:cSld name="1_Title and Sub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878E344-D77D-5346-AB71-8DB7D769D0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52" t="9801" r="613" b="14877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37" name="Google Shape;37;p6"/>
          <p:cNvSpPr/>
          <p:nvPr/>
        </p:nvSpPr>
        <p:spPr>
          <a:xfrm>
            <a:off x="5042452" y="589721"/>
            <a:ext cx="3821973" cy="42406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5336324" y="900355"/>
            <a:ext cx="25986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 b="1" i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5336424" y="2100355"/>
            <a:ext cx="3270862" cy="17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6" name="Google Shape;216;p28">
            <a:extLst>
              <a:ext uri="{FF2B5EF4-FFF2-40B4-BE49-F238E27FC236}">
                <a16:creationId xmlns:a16="http://schemas.microsoft.com/office/drawing/2014/main" id="{9621EFEA-B57D-894F-9454-96EED43DCBE2}"/>
              </a:ext>
            </a:extLst>
          </p:cNvPr>
          <p:cNvSpPr/>
          <p:nvPr userDrawn="1"/>
        </p:nvSpPr>
        <p:spPr>
          <a:xfrm>
            <a:off x="5442296" y="1979400"/>
            <a:ext cx="166200" cy="37500"/>
          </a:xfrm>
          <a:prstGeom prst="rect">
            <a:avLst/>
          </a:prstGeom>
          <a:solidFill>
            <a:srgbClr val="FF3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E7F51E1-5589-6842-A5A4-9F0645876E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5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wo columns" type="twoColTx" preserve="1">
  <p:cSld name="1_Slide with two columns">
    <p:bg>
      <p:bgPr>
        <a:solidFill>
          <a:srgbClr val="FF3A00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311700" y="1054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 dirty="0"/>
          </a:p>
        </p:txBody>
      </p:sp>
      <p:sp>
        <p:nvSpPr>
          <p:cNvPr id="64" name="Google Shape;64;p10"/>
          <p:cNvSpPr/>
          <p:nvPr/>
        </p:nvSpPr>
        <p:spPr>
          <a:xfrm>
            <a:off x="791700" y="4187374"/>
            <a:ext cx="290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673179" y="2226950"/>
            <a:ext cx="32520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673179" y="2661975"/>
            <a:ext cx="32520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3"/>
          </p:nvPr>
        </p:nvSpPr>
        <p:spPr>
          <a:xfrm>
            <a:off x="4785325" y="2226950"/>
            <a:ext cx="32520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4"/>
          </p:nvPr>
        </p:nvSpPr>
        <p:spPr>
          <a:xfrm>
            <a:off x="4785325" y="2661975"/>
            <a:ext cx="32520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64;p10">
            <a:extLst>
              <a:ext uri="{FF2B5EF4-FFF2-40B4-BE49-F238E27FC236}">
                <a16:creationId xmlns:a16="http://schemas.microsoft.com/office/drawing/2014/main" id="{9B11CE8D-9E3F-B545-90A8-091FBDD976F7}"/>
              </a:ext>
            </a:extLst>
          </p:cNvPr>
          <p:cNvSpPr/>
          <p:nvPr userDrawn="1"/>
        </p:nvSpPr>
        <p:spPr>
          <a:xfrm>
            <a:off x="5040971" y="4187374"/>
            <a:ext cx="290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6140CDB-8B02-8F47-85E2-53F35BB870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B04DC8E-1314-C149-B3EA-968530BBD8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05447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38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hree columns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1800" b="1" i="0">
                <a:solidFill>
                  <a:srgbClr val="43434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575640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 dirty="0"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2"/>
          </p:nvPr>
        </p:nvSpPr>
        <p:spPr>
          <a:xfrm>
            <a:off x="575640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3"/>
          </p:nvPr>
        </p:nvSpPr>
        <p:spPr>
          <a:xfrm>
            <a:off x="3355575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4"/>
          </p:nvPr>
        </p:nvSpPr>
        <p:spPr>
          <a:xfrm>
            <a:off x="3355575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5"/>
          </p:nvPr>
        </p:nvSpPr>
        <p:spPr>
          <a:xfrm>
            <a:off x="6119761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6"/>
          </p:nvPr>
        </p:nvSpPr>
        <p:spPr>
          <a:xfrm>
            <a:off x="6119761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D716258-4A8A-2E4E-9D4A-AF9462E49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95068C37-A98D-4C68-97B6-087DC20ACD61}"/>
              </a:ext>
            </a:extLst>
          </p:cNvPr>
          <p:cNvSpPr txBox="1">
            <a:spLocks/>
          </p:cNvSpPr>
          <p:nvPr userDrawn="1"/>
        </p:nvSpPr>
        <p:spPr>
          <a:xfrm>
            <a:off x="8604250" y="4908176"/>
            <a:ext cx="539750" cy="21846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21B3793-CA5A-4C46-BE7B-8A43ED5EDC79}" type="slidenum">
              <a:rPr lang="es-ES_tradnl" sz="800" smtClean="0"/>
              <a:t>‹#›</a:t>
            </a:fld>
            <a:endParaRPr lang="es-ES_tradnl" sz="80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hree columns" type="titleOnly" preserve="1">
  <p:cSld name="1_Slide with three columns">
    <p:bg>
      <p:bgPr>
        <a:solidFill>
          <a:srgbClr val="FF3A00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575640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 dirty="0"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2"/>
          </p:nvPr>
        </p:nvSpPr>
        <p:spPr>
          <a:xfrm>
            <a:off x="575640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3"/>
          </p:nvPr>
        </p:nvSpPr>
        <p:spPr>
          <a:xfrm>
            <a:off x="3355575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4"/>
          </p:nvPr>
        </p:nvSpPr>
        <p:spPr>
          <a:xfrm>
            <a:off x="3355575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5"/>
          </p:nvPr>
        </p:nvSpPr>
        <p:spPr>
          <a:xfrm>
            <a:off x="6119761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6"/>
          </p:nvPr>
        </p:nvSpPr>
        <p:spPr>
          <a:xfrm>
            <a:off x="6119761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290CFE3-0E74-E845-9472-E7EDB30853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05447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01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09675"/>
            <a:ext cx="8520600" cy="20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Char char="○"/>
              <a:defRPr sz="15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■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81" r:id="rId5"/>
    <p:sldLayoutId id="2147483678" r:id="rId6"/>
    <p:sldLayoutId id="2147483683" r:id="rId7"/>
    <p:sldLayoutId id="2147483657" r:id="rId8"/>
    <p:sldLayoutId id="2147483682" r:id="rId9"/>
    <p:sldLayoutId id="2147483679" r:id="rId10"/>
    <p:sldLayoutId id="214748368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41255-CAD6-384C-86A6-64B6EB866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889" y="1608146"/>
            <a:ext cx="7776222" cy="1064700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lt1"/>
              </a:buClr>
              <a:buSzPts val="4000"/>
            </a:pPr>
            <a:r>
              <a:rPr lang="es-MX" sz="24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¿Cómo aplicar Gateway Routing a nuestros proyectos?</a:t>
            </a:r>
            <a:endParaRPr lang="es-MX" sz="2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7CA2C41-E883-BE12-A602-0D8B03BC9652}"/>
              </a:ext>
            </a:extLst>
          </p:cNvPr>
          <p:cNvSpPr txBox="1"/>
          <p:nvPr/>
        </p:nvSpPr>
        <p:spPr>
          <a:xfrm>
            <a:off x="2966484" y="3046930"/>
            <a:ext cx="3211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Abril Fatface"/>
              </a:rPr>
              <a:t>Rodrigo Francisco De los Ríos Rojas</a:t>
            </a:r>
          </a:p>
          <a:p>
            <a:pPr algn="ctr"/>
            <a:endParaRPr lang="es-PE" sz="1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sym typeface="Abril Fatface"/>
            </a:endParaRPr>
          </a:p>
          <a:p>
            <a:pPr algn="ctr"/>
            <a:r>
              <a:rPr lang="es-PE"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Abril Fatface"/>
              </a:rPr>
              <a:t>Grupo 06</a:t>
            </a:r>
            <a:endParaRPr lang="es-PE" sz="1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sym typeface="Abril Fatface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A212F64-8899-2666-FE6A-29B66698867A}"/>
              </a:ext>
            </a:extLst>
          </p:cNvPr>
          <p:cNvSpPr txBox="1"/>
          <p:nvPr/>
        </p:nvSpPr>
        <p:spPr>
          <a:xfrm>
            <a:off x="382772" y="4491664"/>
            <a:ext cx="1301959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788">
                <a:solidFill>
                  <a:srgbClr val="FF3A00"/>
                </a:solidFill>
              </a:rPr>
              <a:t>Arquitectura de Software</a:t>
            </a:r>
            <a:endParaRPr lang="es-PE" sz="788" dirty="0">
              <a:solidFill>
                <a:srgbClr val="FF3A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C02E56C-A15C-9030-0F1D-2C13C67D1DFC}"/>
              </a:ext>
            </a:extLst>
          </p:cNvPr>
          <p:cNvSpPr txBox="1"/>
          <p:nvPr/>
        </p:nvSpPr>
        <p:spPr>
          <a:xfrm>
            <a:off x="382771" y="4639286"/>
            <a:ext cx="527709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88" dirty="0">
                <a:solidFill>
                  <a:srgbClr val="FF3A00"/>
                </a:solidFill>
              </a:rPr>
              <a:t>2025-.1</a:t>
            </a:r>
            <a:endParaRPr lang="es-PE" sz="788" dirty="0">
              <a:solidFill>
                <a:srgbClr val="FF3A00"/>
              </a:solidFill>
            </a:endParaRPr>
          </a:p>
        </p:txBody>
      </p:sp>
      <p:sp>
        <p:nvSpPr>
          <p:cNvPr id="9" name="Google Shape;36;p1">
            <a:extLst>
              <a:ext uri="{FF2B5EF4-FFF2-40B4-BE49-F238E27FC236}">
                <a16:creationId xmlns:a16="http://schemas.microsoft.com/office/drawing/2014/main" id="{3981A549-892E-4BA4-A296-DEE06B93F869}"/>
              </a:ext>
            </a:extLst>
          </p:cNvPr>
          <p:cNvSpPr txBox="1"/>
          <p:nvPr/>
        </p:nvSpPr>
        <p:spPr>
          <a:xfrm>
            <a:off x="5203901" y="225486"/>
            <a:ext cx="388075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PE" sz="1000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FACULTAD DE INGENIERÍA</a:t>
            </a:r>
            <a:endParaRPr sz="1000" b="0" i="0" u="none" strike="noStrike" cap="non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PE" sz="1000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CARRERA DE INGENIERÍA DE SISTEMAS</a:t>
            </a:r>
            <a:endParaRPr sz="1000" b="0" i="0" u="none" strike="noStrike" cap="none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80792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745AF74F-0CFF-32F0-40A5-47BB4666C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1633771-EA92-31BA-C57B-51AFCEE21636}"/>
              </a:ext>
            </a:extLst>
          </p:cNvPr>
          <p:cNvSpPr txBox="1"/>
          <p:nvPr/>
        </p:nvSpPr>
        <p:spPr>
          <a:xfrm>
            <a:off x="455616" y="336340"/>
            <a:ext cx="2149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¿Cómo funciona?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C8B101A-C497-9E41-8AE2-B2DF5BEC49D3}"/>
              </a:ext>
            </a:extLst>
          </p:cNvPr>
          <p:cNvSpPr txBox="1"/>
          <p:nvPr/>
        </p:nvSpPr>
        <p:spPr>
          <a:xfrm>
            <a:off x="2311863" y="1123307"/>
            <a:ext cx="6192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1. Proxy: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F843240-F30C-7056-CCB7-83D213DE30EB}"/>
              </a:ext>
            </a:extLst>
          </p:cNvPr>
          <p:cNvGrpSpPr/>
          <p:nvPr/>
        </p:nvGrpSpPr>
        <p:grpSpPr>
          <a:xfrm>
            <a:off x="640081" y="2236668"/>
            <a:ext cx="1183907" cy="1126156"/>
            <a:chOff x="702645" y="2008672"/>
            <a:chExt cx="1183907" cy="1126156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BB7419F4-41E8-4A72-D9B2-D4FDD477D4F7}"/>
                </a:ext>
              </a:extLst>
            </p:cNvPr>
            <p:cNvSpPr/>
            <p:nvPr/>
          </p:nvSpPr>
          <p:spPr>
            <a:xfrm>
              <a:off x="702645" y="2008672"/>
              <a:ext cx="1183907" cy="112615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50B600AA-9143-EEEE-7B84-D0EDE8EC5C13}"/>
                </a:ext>
              </a:extLst>
            </p:cNvPr>
            <p:cNvSpPr/>
            <p:nvPr/>
          </p:nvSpPr>
          <p:spPr>
            <a:xfrm>
              <a:off x="956556" y="2267501"/>
              <a:ext cx="676084" cy="6084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77FF4EAB-D237-BA13-E19E-597112B55A02}"/>
              </a:ext>
            </a:extLst>
          </p:cNvPr>
          <p:cNvCxnSpPr>
            <a:cxnSpLocks/>
            <a:stCxn id="3" idx="0"/>
            <a:endCxn id="8" idx="1"/>
          </p:cNvCxnSpPr>
          <p:nvPr/>
        </p:nvCxnSpPr>
        <p:spPr>
          <a:xfrm rot="5400000" flipH="1" flipV="1">
            <a:off x="1296060" y="1220865"/>
            <a:ext cx="951778" cy="107982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146" name="Picture 2" descr="Cómo encontrar la dirección de tu servidor proxy: una guía paso a paso">
            <a:extLst>
              <a:ext uri="{FF2B5EF4-FFF2-40B4-BE49-F238E27FC236}">
                <a16:creationId xmlns:a16="http://schemas.microsoft.com/office/drawing/2014/main" id="{75A011CC-2B52-F74B-1C52-CC1BE6BCC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564" y="1548444"/>
            <a:ext cx="5552117" cy="333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amarero - Iconos gratis de personas">
            <a:extLst>
              <a:ext uri="{FF2B5EF4-FFF2-40B4-BE49-F238E27FC236}">
                <a16:creationId xmlns:a16="http://schemas.microsoft.com/office/drawing/2014/main" id="{8D0FBCC2-2A20-18E5-CF94-9EDE09102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571" y="1760779"/>
            <a:ext cx="2648003" cy="26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685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33C258EB-820E-B596-2E3A-14B6EDC9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15278ED-E8A0-F09F-D1E6-91DDE28206E3}"/>
              </a:ext>
            </a:extLst>
          </p:cNvPr>
          <p:cNvSpPr txBox="1"/>
          <p:nvPr/>
        </p:nvSpPr>
        <p:spPr>
          <a:xfrm>
            <a:off x="455616" y="336340"/>
            <a:ext cx="2149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¿Cómo funciona?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DBE617E-A86B-4E25-D98E-863A574F8CD7}"/>
              </a:ext>
            </a:extLst>
          </p:cNvPr>
          <p:cNvSpPr txBox="1"/>
          <p:nvPr/>
        </p:nvSpPr>
        <p:spPr>
          <a:xfrm>
            <a:off x="2311863" y="1123307"/>
            <a:ext cx="6192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1. Proxy: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E0CDD91-8ADD-A11F-641B-943FB74D99E6}"/>
              </a:ext>
            </a:extLst>
          </p:cNvPr>
          <p:cNvGrpSpPr/>
          <p:nvPr/>
        </p:nvGrpSpPr>
        <p:grpSpPr>
          <a:xfrm>
            <a:off x="640081" y="2236668"/>
            <a:ext cx="1183907" cy="1126156"/>
            <a:chOff x="702645" y="2008672"/>
            <a:chExt cx="1183907" cy="1126156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2D33F80D-3B83-590B-EB53-059A271E2FF3}"/>
                </a:ext>
              </a:extLst>
            </p:cNvPr>
            <p:cNvSpPr/>
            <p:nvPr/>
          </p:nvSpPr>
          <p:spPr>
            <a:xfrm>
              <a:off x="702645" y="2008672"/>
              <a:ext cx="1183907" cy="112615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1EB3BF80-5A9D-6661-23EF-C7A4CB40479C}"/>
                </a:ext>
              </a:extLst>
            </p:cNvPr>
            <p:cNvSpPr/>
            <p:nvPr/>
          </p:nvSpPr>
          <p:spPr>
            <a:xfrm>
              <a:off x="956556" y="2267501"/>
              <a:ext cx="676084" cy="6084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2CA337B0-A75E-100D-3692-57B72D3DB9BB}"/>
              </a:ext>
            </a:extLst>
          </p:cNvPr>
          <p:cNvCxnSpPr>
            <a:cxnSpLocks/>
            <a:stCxn id="3" idx="0"/>
            <a:endCxn id="8" idx="1"/>
          </p:cNvCxnSpPr>
          <p:nvPr/>
        </p:nvCxnSpPr>
        <p:spPr>
          <a:xfrm rot="5400000" flipH="1" flipV="1">
            <a:off x="1296060" y="1220865"/>
            <a:ext cx="951778" cy="107982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146" name="Picture 2" descr="Cómo encontrar la dirección de tu servidor proxy: una guía paso a paso">
            <a:extLst>
              <a:ext uri="{FF2B5EF4-FFF2-40B4-BE49-F238E27FC236}">
                <a16:creationId xmlns:a16="http://schemas.microsoft.com/office/drawing/2014/main" id="{5DFC9512-59CF-7BE5-653B-49AEAEF31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564" y="1548444"/>
            <a:ext cx="5552117" cy="333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amarero - Iconos gratis de personas">
            <a:extLst>
              <a:ext uri="{FF2B5EF4-FFF2-40B4-BE49-F238E27FC236}">
                <a16:creationId xmlns:a16="http://schemas.microsoft.com/office/drawing/2014/main" id="{9DBEEC66-7DA5-9B4B-77C2-6A5F3AFE2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376" y="3214079"/>
            <a:ext cx="1534624" cy="153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589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E0FECCAE-A6F8-1725-74A3-4E7FB39ED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5D98AE-BB28-9AE8-1480-17C12C500847}"/>
              </a:ext>
            </a:extLst>
          </p:cNvPr>
          <p:cNvSpPr txBox="1"/>
          <p:nvPr/>
        </p:nvSpPr>
        <p:spPr>
          <a:xfrm>
            <a:off x="455616" y="336340"/>
            <a:ext cx="2149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¿Cómo funciona?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D65651C-A0D4-D5ED-BFFF-431AC8A66A36}"/>
              </a:ext>
            </a:extLst>
          </p:cNvPr>
          <p:cNvSpPr txBox="1"/>
          <p:nvPr/>
        </p:nvSpPr>
        <p:spPr>
          <a:xfrm>
            <a:off x="2311863" y="1123307"/>
            <a:ext cx="6192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1. Proxy: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05832951-30E5-7BAF-010E-D3CC1F69793D}"/>
              </a:ext>
            </a:extLst>
          </p:cNvPr>
          <p:cNvGrpSpPr/>
          <p:nvPr/>
        </p:nvGrpSpPr>
        <p:grpSpPr>
          <a:xfrm>
            <a:off x="640081" y="2236668"/>
            <a:ext cx="1183907" cy="1126156"/>
            <a:chOff x="702645" y="2008672"/>
            <a:chExt cx="1183907" cy="1126156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41EC37D2-4BD8-FDFB-D616-5CCCE82F4664}"/>
                </a:ext>
              </a:extLst>
            </p:cNvPr>
            <p:cNvSpPr/>
            <p:nvPr/>
          </p:nvSpPr>
          <p:spPr>
            <a:xfrm>
              <a:off x="702645" y="2008672"/>
              <a:ext cx="1183907" cy="112615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D97321FE-8A1B-953F-0713-5DBFE27F0C16}"/>
                </a:ext>
              </a:extLst>
            </p:cNvPr>
            <p:cNvSpPr/>
            <p:nvPr/>
          </p:nvSpPr>
          <p:spPr>
            <a:xfrm>
              <a:off x="956556" y="2267501"/>
              <a:ext cx="676084" cy="6084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05DDBAB0-A3D6-249E-C351-174E0972CA33}"/>
              </a:ext>
            </a:extLst>
          </p:cNvPr>
          <p:cNvCxnSpPr>
            <a:cxnSpLocks/>
            <a:stCxn id="3" idx="0"/>
            <a:endCxn id="8" idx="1"/>
          </p:cNvCxnSpPr>
          <p:nvPr/>
        </p:nvCxnSpPr>
        <p:spPr>
          <a:xfrm rot="5400000" flipH="1" flipV="1">
            <a:off x="1296060" y="1220865"/>
            <a:ext cx="951778" cy="107982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146" name="Picture 2" descr="Cómo encontrar la dirección de tu servidor proxy: una guía paso a paso">
            <a:extLst>
              <a:ext uri="{FF2B5EF4-FFF2-40B4-BE49-F238E27FC236}">
                <a16:creationId xmlns:a16="http://schemas.microsoft.com/office/drawing/2014/main" id="{4E5AA0B9-99F1-6E2C-546B-0F99BE051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564" y="1548444"/>
            <a:ext cx="5552117" cy="333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amarero - Iconos gratis de personas">
            <a:extLst>
              <a:ext uri="{FF2B5EF4-FFF2-40B4-BE49-F238E27FC236}">
                <a16:creationId xmlns:a16="http://schemas.microsoft.com/office/drawing/2014/main" id="{3B0DC66D-4BD5-7288-7026-55FC48D3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39" y="1284889"/>
            <a:ext cx="1698446" cy="169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586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CE612A74-FBEE-67A1-6150-9245BF203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712664D-13A9-CD3F-60E4-B90D0FBA25FA}"/>
              </a:ext>
            </a:extLst>
          </p:cNvPr>
          <p:cNvSpPr txBox="1"/>
          <p:nvPr/>
        </p:nvSpPr>
        <p:spPr>
          <a:xfrm>
            <a:off x="455616" y="336340"/>
            <a:ext cx="2149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¿Cómo funciona?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2AACA93-D7EE-EEE1-6010-AB644E054F1C}"/>
              </a:ext>
            </a:extLst>
          </p:cNvPr>
          <p:cNvSpPr txBox="1"/>
          <p:nvPr/>
        </p:nvSpPr>
        <p:spPr>
          <a:xfrm>
            <a:off x="2311863" y="1123307"/>
            <a:ext cx="6192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1. Proxy: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21FE00B6-AB7D-EC9E-258B-7BABFC077387}"/>
              </a:ext>
            </a:extLst>
          </p:cNvPr>
          <p:cNvGrpSpPr/>
          <p:nvPr/>
        </p:nvGrpSpPr>
        <p:grpSpPr>
          <a:xfrm>
            <a:off x="640081" y="2236668"/>
            <a:ext cx="1183907" cy="1126156"/>
            <a:chOff x="702645" y="2008672"/>
            <a:chExt cx="1183907" cy="1126156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7FCBCB2F-5CEC-E577-76DD-12B2C6D92B44}"/>
                </a:ext>
              </a:extLst>
            </p:cNvPr>
            <p:cNvSpPr/>
            <p:nvPr/>
          </p:nvSpPr>
          <p:spPr>
            <a:xfrm>
              <a:off x="702645" y="2008672"/>
              <a:ext cx="1183907" cy="112615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BD24B76A-5A7C-1267-8140-6ED105D04A8D}"/>
                </a:ext>
              </a:extLst>
            </p:cNvPr>
            <p:cNvSpPr/>
            <p:nvPr/>
          </p:nvSpPr>
          <p:spPr>
            <a:xfrm>
              <a:off x="956556" y="2267501"/>
              <a:ext cx="676084" cy="6084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0A74AE64-54CF-4BB8-4C4E-43F58E5658E2}"/>
              </a:ext>
            </a:extLst>
          </p:cNvPr>
          <p:cNvCxnSpPr>
            <a:cxnSpLocks/>
            <a:stCxn id="3" idx="0"/>
            <a:endCxn id="8" idx="1"/>
          </p:cNvCxnSpPr>
          <p:nvPr/>
        </p:nvCxnSpPr>
        <p:spPr>
          <a:xfrm rot="5400000" flipH="1" flipV="1">
            <a:off x="1296060" y="1220865"/>
            <a:ext cx="951778" cy="107982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146" name="Picture 2" descr="Cómo encontrar la dirección de tu servidor proxy: una guía paso a paso">
            <a:extLst>
              <a:ext uri="{FF2B5EF4-FFF2-40B4-BE49-F238E27FC236}">
                <a16:creationId xmlns:a16="http://schemas.microsoft.com/office/drawing/2014/main" id="{43FEB1E6-8613-56F6-03B7-614304537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564" y="1548444"/>
            <a:ext cx="5552117" cy="333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amarero - Iconos gratis de personas">
            <a:extLst>
              <a:ext uri="{FF2B5EF4-FFF2-40B4-BE49-F238E27FC236}">
                <a16:creationId xmlns:a16="http://schemas.microsoft.com/office/drawing/2014/main" id="{E992359E-0221-1A5D-5BBF-13E24BC93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811" y="2990399"/>
            <a:ext cx="1698446" cy="169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930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58EC017C-A0B2-3885-3D9E-B425A3228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BF37DE1E-2CAA-F319-50A0-95BD25D8E15C}"/>
              </a:ext>
            </a:extLst>
          </p:cNvPr>
          <p:cNvSpPr txBox="1"/>
          <p:nvPr/>
        </p:nvSpPr>
        <p:spPr>
          <a:xfrm>
            <a:off x="595601" y="585071"/>
            <a:ext cx="22297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Ruta URL</a:t>
            </a:r>
          </a:p>
        </p:txBody>
      </p:sp>
      <p:sp>
        <p:nvSpPr>
          <p:cNvPr id="4" name="CuadroTexto 1">
            <a:extLst>
              <a:ext uri="{FF2B5EF4-FFF2-40B4-BE49-F238E27FC236}">
                <a16:creationId xmlns:a16="http://schemas.microsoft.com/office/drawing/2014/main" id="{29FE72F7-51A0-9DDD-745C-B45322FF3BD3}"/>
              </a:ext>
            </a:extLst>
          </p:cNvPr>
          <p:cNvSpPr txBox="1"/>
          <p:nvPr/>
        </p:nvSpPr>
        <p:spPr>
          <a:xfrm>
            <a:off x="595601" y="1416422"/>
            <a:ext cx="30414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Método HTTP</a:t>
            </a:r>
          </a:p>
        </p:txBody>
      </p:sp>
      <p:sp>
        <p:nvSpPr>
          <p:cNvPr id="5" name="CuadroTexto 1">
            <a:extLst>
              <a:ext uri="{FF2B5EF4-FFF2-40B4-BE49-F238E27FC236}">
                <a16:creationId xmlns:a16="http://schemas.microsoft.com/office/drawing/2014/main" id="{BAAEE514-87A2-6079-CB86-A8803915F4B6}"/>
              </a:ext>
            </a:extLst>
          </p:cNvPr>
          <p:cNvSpPr txBox="1"/>
          <p:nvPr/>
        </p:nvSpPr>
        <p:spPr>
          <a:xfrm>
            <a:off x="595601" y="2247773"/>
            <a:ext cx="22297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Headers</a:t>
            </a:r>
          </a:p>
        </p:txBody>
      </p:sp>
      <p:sp>
        <p:nvSpPr>
          <p:cNvPr id="7" name="CuadroTexto 1">
            <a:extLst>
              <a:ext uri="{FF2B5EF4-FFF2-40B4-BE49-F238E27FC236}">
                <a16:creationId xmlns:a16="http://schemas.microsoft.com/office/drawing/2014/main" id="{C895333E-860A-82F2-9E8F-0EDB6BC28A6D}"/>
              </a:ext>
            </a:extLst>
          </p:cNvPr>
          <p:cNvSpPr txBox="1"/>
          <p:nvPr/>
        </p:nvSpPr>
        <p:spPr>
          <a:xfrm>
            <a:off x="595600" y="3079124"/>
            <a:ext cx="6544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Parámetros de una Consulta</a:t>
            </a:r>
          </a:p>
        </p:txBody>
      </p:sp>
      <p:sp>
        <p:nvSpPr>
          <p:cNvPr id="8" name="CuadroTexto 1">
            <a:extLst>
              <a:ext uri="{FF2B5EF4-FFF2-40B4-BE49-F238E27FC236}">
                <a16:creationId xmlns:a16="http://schemas.microsoft.com/office/drawing/2014/main" id="{04512499-BFC0-7677-199E-AEF274B83AA8}"/>
              </a:ext>
            </a:extLst>
          </p:cNvPr>
          <p:cNvSpPr txBox="1"/>
          <p:nvPr/>
        </p:nvSpPr>
        <p:spPr>
          <a:xfrm>
            <a:off x="595601" y="3910475"/>
            <a:ext cx="31695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Request body</a:t>
            </a:r>
          </a:p>
        </p:txBody>
      </p:sp>
    </p:spTree>
    <p:extLst>
      <p:ext uri="{BB962C8B-B14F-4D97-AF65-F5344CB8AC3E}">
        <p14:creationId xmlns:p14="http://schemas.microsoft.com/office/powerpoint/2010/main" val="293171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B5D2C706-FB8E-67F6-56EE-1F7BDF2E2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BCE4741-60D1-BC94-B55F-2CA2378F1931}"/>
              </a:ext>
            </a:extLst>
          </p:cNvPr>
          <p:cNvSpPr txBox="1"/>
          <p:nvPr/>
        </p:nvSpPr>
        <p:spPr>
          <a:xfrm>
            <a:off x="1505059" y="2140863"/>
            <a:ext cx="26629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5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PROXY</a:t>
            </a:r>
          </a:p>
        </p:txBody>
      </p:sp>
      <p:sp>
        <p:nvSpPr>
          <p:cNvPr id="3" name="CuadroTexto 1">
            <a:extLst>
              <a:ext uri="{FF2B5EF4-FFF2-40B4-BE49-F238E27FC236}">
                <a16:creationId xmlns:a16="http://schemas.microsoft.com/office/drawing/2014/main" id="{68163513-4CCC-2DEC-1D9B-1A9BD7368819}"/>
              </a:ext>
            </a:extLst>
          </p:cNvPr>
          <p:cNvSpPr txBox="1"/>
          <p:nvPr/>
        </p:nvSpPr>
        <p:spPr>
          <a:xfrm>
            <a:off x="4572000" y="2140863"/>
            <a:ext cx="35525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REVERSO</a:t>
            </a:r>
          </a:p>
        </p:txBody>
      </p:sp>
    </p:spTree>
    <p:extLst>
      <p:ext uri="{BB962C8B-B14F-4D97-AF65-F5344CB8AC3E}">
        <p14:creationId xmlns:p14="http://schemas.microsoft.com/office/powerpoint/2010/main" val="348859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E6A43A80-86D6-D459-0AE2-2964681F3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marero - Iconos gratis de personas">
            <a:extLst>
              <a:ext uri="{FF2B5EF4-FFF2-40B4-BE49-F238E27FC236}">
                <a16:creationId xmlns:a16="http://schemas.microsoft.com/office/drawing/2014/main" id="{7567929C-3054-B611-D23A-7DFB070BA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288" y="1802795"/>
            <a:ext cx="1698446" cy="169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People Eating Food Illustrations - Free Download in SVG, PNG">
            <a:extLst>
              <a:ext uri="{FF2B5EF4-FFF2-40B4-BE49-F238E27FC236}">
                <a16:creationId xmlns:a16="http://schemas.microsoft.com/office/drawing/2014/main" id="{E92DD074-1E46-4379-E0EE-E294B0B81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34" y="1133370"/>
            <a:ext cx="3992169" cy="281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Kitchen PNGs for Free Download">
            <a:extLst>
              <a:ext uri="{FF2B5EF4-FFF2-40B4-BE49-F238E27FC236}">
                <a16:creationId xmlns:a16="http://schemas.microsoft.com/office/drawing/2014/main" id="{E8CAE938-53F9-62EF-56BE-D8E1B0C06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421" y="313365"/>
            <a:ext cx="1698445" cy="169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Kitchen PNGs for Free Download">
            <a:extLst>
              <a:ext uri="{FF2B5EF4-FFF2-40B4-BE49-F238E27FC236}">
                <a16:creationId xmlns:a16="http://schemas.microsoft.com/office/drawing/2014/main" id="{830F8D4D-A35E-AA17-E898-DAF2CF42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420" y="1722527"/>
            <a:ext cx="1698445" cy="169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Kitchen PNGs for Free Download">
            <a:extLst>
              <a:ext uri="{FF2B5EF4-FFF2-40B4-BE49-F238E27FC236}">
                <a16:creationId xmlns:a16="http://schemas.microsoft.com/office/drawing/2014/main" id="{0127D90D-DC3D-E8BE-FB4A-103E01E4C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421" y="3131690"/>
            <a:ext cx="1698445" cy="169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Pizza Cartoon PNG Transparent Background, Free Download #19313 -  FreeIconsPNG">
            <a:extLst>
              <a:ext uri="{FF2B5EF4-FFF2-40B4-BE49-F238E27FC236}">
                <a16:creationId xmlns:a16="http://schemas.microsoft.com/office/drawing/2014/main" id="{72BE81F4-1D8E-09A1-7CF2-98EB0DBA3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674" y="347837"/>
            <a:ext cx="1103968" cy="78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Jelly Dessert Color Stroke PNG &amp; SVG Design For T-Shirts">
            <a:extLst>
              <a:ext uri="{FF2B5EF4-FFF2-40B4-BE49-F238E27FC236}">
                <a16:creationId xmlns:a16="http://schemas.microsoft.com/office/drawing/2014/main" id="{422607D0-8ECA-CC98-D9AB-4E4455ADF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693" y="1548992"/>
            <a:ext cx="1167399" cy="116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Soda Bottle Carbonated Drink Clipart Cartoon 49995225 PNG">
            <a:extLst>
              <a:ext uri="{FF2B5EF4-FFF2-40B4-BE49-F238E27FC236}">
                <a16:creationId xmlns:a16="http://schemas.microsoft.com/office/drawing/2014/main" id="{CA60E373-0D2E-B44E-8F9C-CA5C9FF03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418" y="3130732"/>
            <a:ext cx="1017947" cy="101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046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94A34663-1B76-67F6-C844-3CA833415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marero - Iconos gratis de personas">
            <a:extLst>
              <a:ext uri="{FF2B5EF4-FFF2-40B4-BE49-F238E27FC236}">
                <a16:creationId xmlns:a16="http://schemas.microsoft.com/office/drawing/2014/main" id="{42F84A15-A20B-1864-6CC9-A63900A95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29" y="2738833"/>
            <a:ext cx="1167399" cy="116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People Eating Food Illustrations - Free Download in SVG, PNG">
            <a:extLst>
              <a:ext uri="{FF2B5EF4-FFF2-40B4-BE49-F238E27FC236}">
                <a16:creationId xmlns:a16="http://schemas.microsoft.com/office/drawing/2014/main" id="{F5C28E25-084F-021B-619E-65DCC1CFF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9" y="501823"/>
            <a:ext cx="2144274" cy="150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Kitchen PNGs for Free Download">
            <a:extLst>
              <a:ext uri="{FF2B5EF4-FFF2-40B4-BE49-F238E27FC236}">
                <a16:creationId xmlns:a16="http://schemas.microsoft.com/office/drawing/2014/main" id="{C85A4BEE-A898-2ACC-E54A-8B04B8D43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421" y="313365"/>
            <a:ext cx="1698445" cy="169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Kitchen PNGs for Free Download">
            <a:extLst>
              <a:ext uri="{FF2B5EF4-FFF2-40B4-BE49-F238E27FC236}">
                <a16:creationId xmlns:a16="http://schemas.microsoft.com/office/drawing/2014/main" id="{B2FC859E-59A8-A063-5A55-0354F4739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420" y="1722527"/>
            <a:ext cx="1698445" cy="169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Kitchen PNGs for Free Download">
            <a:extLst>
              <a:ext uri="{FF2B5EF4-FFF2-40B4-BE49-F238E27FC236}">
                <a16:creationId xmlns:a16="http://schemas.microsoft.com/office/drawing/2014/main" id="{C35DB57C-AF9E-04DF-4210-9DC7752F1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421" y="3131690"/>
            <a:ext cx="1698445" cy="169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Pizza Cartoon PNG Transparent Background, Free Download #19313 -  FreeIconsPNG">
            <a:extLst>
              <a:ext uri="{FF2B5EF4-FFF2-40B4-BE49-F238E27FC236}">
                <a16:creationId xmlns:a16="http://schemas.microsoft.com/office/drawing/2014/main" id="{7065351D-FD6D-4E6A-4852-F943B227D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674" y="347837"/>
            <a:ext cx="1103968" cy="78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Jelly Dessert Color Stroke PNG &amp; SVG Design For T-Shirts">
            <a:extLst>
              <a:ext uri="{FF2B5EF4-FFF2-40B4-BE49-F238E27FC236}">
                <a16:creationId xmlns:a16="http://schemas.microsoft.com/office/drawing/2014/main" id="{74E2BA2A-BE24-21ED-C7FA-9BA5FBDA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693" y="1548992"/>
            <a:ext cx="1167399" cy="116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Soda Bottle Carbonated Drink Clipart Cartoon 49995225 PNG">
            <a:extLst>
              <a:ext uri="{FF2B5EF4-FFF2-40B4-BE49-F238E27FC236}">
                <a16:creationId xmlns:a16="http://schemas.microsoft.com/office/drawing/2014/main" id="{EC5B306B-7368-4B32-FB35-EE107F92D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418" y="3130732"/>
            <a:ext cx="1017947" cy="101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7">
            <a:extLst>
              <a:ext uri="{FF2B5EF4-FFF2-40B4-BE49-F238E27FC236}">
                <a16:creationId xmlns:a16="http://schemas.microsoft.com/office/drawing/2014/main" id="{A7782590-FA94-C667-5093-15898857178D}"/>
              </a:ext>
            </a:extLst>
          </p:cNvPr>
          <p:cNvSpPr txBox="1"/>
          <p:nvPr/>
        </p:nvSpPr>
        <p:spPr>
          <a:xfrm>
            <a:off x="3336526" y="832399"/>
            <a:ext cx="2527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2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¿Qué pidió el cliente?</a:t>
            </a:r>
          </a:p>
        </p:txBody>
      </p:sp>
      <p:sp>
        <p:nvSpPr>
          <p:cNvPr id="4" name="CuadroTexto 7">
            <a:extLst>
              <a:ext uri="{FF2B5EF4-FFF2-40B4-BE49-F238E27FC236}">
                <a16:creationId xmlns:a16="http://schemas.microsoft.com/office/drawing/2014/main" id="{66889B08-8ED7-3545-7CCB-4ACCAA1F527F}"/>
              </a:ext>
            </a:extLst>
          </p:cNvPr>
          <p:cNvSpPr txBox="1"/>
          <p:nvPr/>
        </p:nvSpPr>
        <p:spPr>
          <a:xfrm>
            <a:off x="1110116" y="2213739"/>
            <a:ext cx="10179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Cliente</a:t>
            </a:r>
          </a:p>
        </p:txBody>
      </p:sp>
      <p:sp>
        <p:nvSpPr>
          <p:cNvPr id="7" name="CuadroTexto 7">
            <a:extLst>
              <a:ext uri="{FF2B5EF4-FFF2-40B4-BE49-F238E27FC236}">
                <a16:creationId xmlns:a16="http://schemas.microsoft.com/office/drawing/2014/main" id="{D181CDB4-7F89-139E-AC26-012A42432C85}"/>
              </a:ext>
            </a:extLst>
          </p:cNvPr>
          <p:cNvSpPr txBox="1"/>
          <p:nvPr/>
        </p:nvSpPr>
        <p:spPr>
          <a:xfrm>
            <a:off x="982742" y="4245847"/>
            <a:ext cx="11453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Camarero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9939B73-B55F-6BEA-1B88-0BE925B1198D}"/>
              </a:ext>
            </a:extLst>
          </p:cNvPr>
          <p:cNvSpPr txBox="1"/>
          <p:nvPr/>
        </p:nvSpPr>
        <p:spPr>
          <a:xfrm>
            <a:off x="3336525" y="1640147"/>
            <a:ext cx="2774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2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¿Qué tipo de pedido es?</a:t>
            </a: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49BFEA7-BBDD-9D88-1895-28752E1FA69D}"/>
              </a:ext>
            </a:extLst>
          </p:cNvPr>
          <p:cNvSpPr txBox="1"/>
          <p:nvPr/>
        </p:nvSpPr>
        <p:spPr>
          <a:xfrm>
            <a:off x="3359233" y="2447895"/>
            <a:ext cx="2774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2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¿Trae algún cupón?</a:t>
            </a:r>
          </a:p>
        </p:txBody>
      </p:sp>
      <p:sp>
        <p:nvSpPr>
          <p:cNvPr id="10" name="CuadroTexto 7">
            <a:extLst>
              <a:ext uri="{FF2B5EF4-FFF2-40B4-BE49-F238E27FC236}">
                <a16:creationId xmlns:a16="http://schemas.microsoft.com/office/drawing/2014/main" id="{80622350-3B97-56B9-A9B5-A260E6C3C67A}"/>
              </a:ext>
            </a:extLst>
          </p:cNvPr>
          <p:cNvSpPr txBox="1"/>
          <p:nvPr/>
        </p:nvSpPr>
        <p:spPr>
          <a:xfrm>
            <a:off x="3359233" y="3180222"/>
            <a:ext cx="2774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2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¿Pidió algo especial?</a:t>
            </a:r>
          </a:p>
        </p:txBody>
      </p:sp>
      <p:sp>
        <p:nvSpPr>
          <p:cNvPr id="11" name="CuadroTexto 7">
            <a:extLst>
              <a:ext uri="{FF2B5EF4-FFF2-40B4-BE49-F238E27FC236}">
                <a16:creationId xmlns:a16="http://schemas.microsoft.com/office/drawing/2014/main" id="{023250EE-9D4D-F136-56EF-BE50F7FD4335}"/>
              </a:ext>
            </a:extLst>
          </p:cNvPr>
          <p:cNvSpPr txBox="1"/>
          <p:nvPr/>
        </p:nvSpPr>
        <p:spPr>
          <a:xfrm>
            <a:off x="3359233" y="3817223"/>
            <a:ext cx="2774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2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5. ¿Cuál es su orden final?</a:t>
            </a: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311AA07A-AE0F-F0A6-6F8B-675157240378}"/>
              </a:ext>
            </a:extLst>
          </p:cNvPr>
          <p:cNvSpPr txBox="1"/>
          <p:nvPr/>
        </p:nvSpPr>
        <p:spPr>
          <a:xfrm>
            <a:off x="3574028" y="1184819"/>
            <a:ext cx="2774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Pide un postre -&gt; Cocina de postres</a:t>
            </a:r>
          </a:p>
        </p:txBody>
      </p:sp>
      <p:sp>
        <p:nvSpPr>
          <p:cNvPr id="14" name="CuadroTexto 7">
            <a:extLst>
              <a:ext uri="{FF2B5EF4-FFF2-40B4-BE49-F238E27FC236}">
                <a16:creationId xmlns:a16="http://schemas.microsoft.com/office/drawing/2014/main" id="{EF4309DE-FC56-F432-0B09-567AC82D3B14}"/>
              </a:ext>
            </a:extLst>
          </p:cNvPr>
          <p:cNvSpPr txBox="1"/>
          <p:nvPr/>
        </p:nvSpPr>
        <p:spPr>
          <a:xfrm>
            <a:off x="3551321" y="1980923"/>
            <a:ext cx="2559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Quiere ver el menú</a:t>
            </a:r>
          </a:p>
          <a:p>
            <a:pPr algn="just"/>
            <a:r>
              <a:rPr lang="es-ES_tradnl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Quiere ordenar un pizza</a:t>
            </a:r>
          </a:p>
        </p:txBody>
      </p:sp>
      <p:sp>
        <p:nvSpPr>
          <p:cNvPr id="15" name="CuadroTexto 7">
            <a:extLst>
              <a:ext uri="{FF2B5EF4-FFF2-40B4-BE49-F238E27FC236}">
                <a16:creationId xmlns:a16="http://schemas.microsoft.com/office/drawing/2014/main" id="{C881AA3D-6648-AF92-F95B-E6047CD35C67}"/>
              </a:ext>
            </a:extLst>
          </p:cNvPr>
          <p:cNvSpPr txBox="1"/>
          <p:nvPr/>
        </p:nvSpPr>
        <p:spPr>
          <a:xfrm>
            <a:off x="3574030" y="2724894"/>
            <a:ext cx="2559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Tiene un cupón de descuento</a:t>
            </a:r>
          </a:p>
        </p:txBody>
      </p:sp>
      <p:sp>
        <p:nvSpPr>
          <p:cNvPr id="16" name="CuadroTexto 7">
            <a:extLst>
              <a:ext uri="{FF2B5EF4-FFF2-40B4-BE49-F238E27FC236}">
                <a16:creationId xmlns:a16="http://schemas.microsoft.com/office/drawing/2014/main" id="{8E1BB3AC-3175-A2B2-8A26-EE92CD83E2C4}"/>
              </a:ext>
            </a:extLst>
          </p:cNvPr>
          <p:cNvSpPr txBox="1"/>
          <p:nvPr/>
        </p:nvSpPr>
        <p:spPr>
          <a:xfrm>
            <a:off x="3574030" y="3461985"/>
            <a:ext cx="2559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Quiere pedir pizza sin gluten</a:t>
            </a:r>
          </a:p>
        </p:txBody>
      </p:sp>
      <p:sp>
        <p:nvSpPr>
          <p:cNvPr id="17" name="CuadroTexto 7">
            <a:extLst>
              <a:ext uri="{FF2B5EF4-FFF2-40B4-BE49-F238E27FC236}">
                <a16:creationId xmlns:a16="http://schemas.microsoft.com/office/drawing/2014/main" id="{D767E904-F3CC-AA33-D77C-E2430CD5A0A2}"/>
              </a:ext>
            </a:extLst>
          </p:cNvPr>
          <p:cNvSpPr txBox="1"/>
          <p:nvPr/>
        </p:nvSpPr>
        <p:spPr>
          <a:xfrm>
            <a:off x="3551321" y="4168902"/>
            <a:ext cx="2559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Quiere una pizza con jamón y champiñones</a:t>
            </a:r>
          </a:p>
        </p:txBody>
      </p:sp>
    </p:spTree>
    <p:extLst>
      <p:ext uri="{BB962C8B-B14F-4D97-AF65-F5344CB8AC3E}">
        <p14:creationId xmlns:p14="http://schemas.microsoft.com/office/powerpoint/2010/main" val="2636137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2809A3A0-E012-ED1B-AAED-5AB5878D0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marero - Iconos gratis de personas">
            <a:extLst>
              <a:ext uri="{FF2B5EF4-FFF2-40B4-BE49-F238E27FC236}">
                <a16:creationId xmlns:a16="http://schemas.microsoft.com/office/drawing/2014/main" id="{402455FB-A5FA-F174-1FDA-E66F7FDB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29" y="2738833"/>
            <a:ext cx="1167399" cy="116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People Eating Food Illustrations - Free Download in SVG, PNG">
            <a:extLst>
              <a:ext uri="{FF2B5EF4-FFF2-40B4-BE49-F238E27FC236}">
                <a16:creationId xmlns:a16="http://schemas.microsoft.com/office/drawing/2014/main" id="{BA78F3C1-AC4A-8A04-9ABA-AD7182A7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9" y="501823"/>
            <a:ext cx="2144274" cy="150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Kitchen PNGs for Free Download">
            <a:extLst>
              <a:ext uri="{FF2B5EF4-FFF2-40B4-BE49-F238E27FC236}">
                <a16:creationId xmlns:a16="http://schemas.microsoft.com/office/drawing/2014/main" id="{FF139B14-BD4B-4CC1-58DD-C2CE9BABF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16" y="889079"/>
            <a:ext cx="1049806" cy="104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Kitchen PNGs for Free Download">
            <a:extLst>
              <a:ext uri="{FF2B5EF4-FFF2-40B4-BE49-F238E27FC236}">
                <a16:creationId xmlns:a16="http://schemas.microsoft.com/office/drawing/2014/main" id="{972151E1-943C-9D73-C820-A3E8A5FAA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89" y="2296833"/>
            <a:ext cx="1095059" cy="109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Kitchen PNGs for Free Download">
            <a:extLst>
              <a:ext uri="{FF2B5EF4-FFF2-40B4-BE49-F238E27FC236}">
                <a16:creationId xmlns:a16="http://schemas.microsoft.com/office/drawing/2014/main" id="{BA5DA418-6CCC-CE1A-03CB-180CA9091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807" y="3680722"/>
            <a:ext cx="1095059" cy="109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Pizza Cartoon PNG Transparent Background, Free Download #19313 -  FreeIconsPNG">
            <a:extLst>
              <a:ext uri="{FF2B5EF4-FFF2-40B4-BE49-F238E27FC236}">
                <a16:creationId xmlns:a16="http://schemas.microsoft.com/office/drawing/2014/main" id="{5E9E589C-C02A-5B8F-3760-D40184EEE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458" y="915248"/>
            <a:ext cx="682361" cy="48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Jelly Dessert Color Stroke PNG &amp; SVG Design For T-Shirts">
            <a:extLst>
              <a:ext uri="{FF2B5EF4-FFF2-40B4-BE49-F238E27FC236}">
                <a16:creationId xmlns:a16="http://schemas.microsoft.com/office/drawing/2014/main" id="{1763B94E-FB86-B62A-8063-7C615591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688" y="2180978"/>
            <a:ext cx="752671" cy="75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Soda Bottle Carbonated Drink Clipart Cartoon 49995225 PNG">
            <a:extLst>
              <a:ext uri="{FF2B5EF4-FFF2-40B4-BE49-F238E27FC236}">
                <a16:creationId xmlns:a16="http://schemas.microsoft.com/office/drawing/2014/main" id="{5FF5ADA9-0815-7860-925C-FBD5955D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21" y="3653852"/>
            <a:ext cx="656313" cy="65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7">
            <a:extLst>
              <a:ext uri="{FF2B5EF4-FFF2-40B4-BE49-F238E27FC236}">
                <a16:creationId xmlns:a16="http://schemas.microsoft.com/office/drawing/2014/main" id="{07A96041-054E-6B09-B83C-74876401A815}"/>
              </a:ext>
            </a:extLst>
          </p:cNvPr>
          <p:cNvSpPr txBox="1"/>
          <p:nvPr/>
        </p:nvSpPr>
        <p:spPr>
          <a:xfrm>
            <a:off x="3336526" y="832399"/>
            <a:ext cx="3325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2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¿Qué pidió el cliente? </a:t>
            </a:r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Método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HTTP</a:t>
            </a:r>
            <a:endParaRPr lang="es-ES_tradnl" sz="1200" b="1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uadroTexto 7">
            <a:extLst>
              <a:ext uri="{FF2B5EF4-FFF2-40B4-BE49-F238E27FC236}">
                <a16:creationId xmlns:a16="http://schemas.microsoft.com/office/drawing/2014/main" id="{03EA0F14-7D4A-46BC-1A10-1B665006C2C7}"/>
              </a:ext>
            </a:extLst>
          </p:cNvPr>
          <p:cNvSpPr txBox="1"/>
          <p:nvPr/>
        </p:nvSpPr>
        <p:spPr>
          <a:xfrm>
            <a:off x="1110116" y="2213739"/>
            <a:ext cx="10179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Cliente</a:t>
            </a:r>
          </a:p>
        </p:txBody>
      </p:sp>
      <p:sp>
        <p:nvSpPr>
          <p:cNvPr id="7" name="CuadroTexto 7">
            <a:extLst>
              <a:ext uri="{FF2B5EF4-FFF2-40B4-BE49-F238E27FC236}">
                <a16:creationId xmlns:a16="http://schemas.microsoft.com/office/drawing/2014/main" id="{B50B5517-42B7-4A1C-C1A8-4D12B297C47F}"/>
              </a:ext>
            </a:extLst>
          </p:cNvPr>
          <p:cNvSpPr txBox="1"/>
          <p:nvPr/>
        </p:nvSpPr>
        <p:spPr>
          <a:xfrm>
            <a:off x="963364" y="4245847"/>
            <a:ext cx="11453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5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Gateway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9F90893-8968-A722-A71B-2DF13C6FC7FF}"/>
              </a:ext>
            </a:extLst>
          </p:cNvPr>
          <p:cNvSpPr txBox="1"/>
          <p:nvPr/>
        </p:nvSpPr>
        <p:spPr>
          <a:xfrm>
            <a:off x="3336524" y="1640147"/>
            <a:ext cx="3095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2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¿Qué tipo de pedido es? 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</a:t>
            </a:r>
            <a:endParaRPr lang="es-ES_tradnl" sz="1200" b="1" dirty="0">
              <a:solidFill>
                <a:srgbClr val="FF3A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737D67E6-25A2-147E-94EE-3D6CDAB9B13E}"/>
              </a:ext>
            </a:extLst>
          </p:cNvPr>
          <p:cNvSpPr txBox="1"/>
          <p:nvPr/>
        </p:nvSpPr>
        <p:spPr>
          <a:xfrm>
            <a:off x="3359233" y="2447895"/>
            <a:ext cx="2774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2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¿Trae algún cupón? 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Headers</a:t>
            </a:r>
            <a:endParaRPr lang="es-ES_tradnl" sz="1200" b="1" dirty="0">
              <a:solidFill>
                <a:srgbClr val="FF3A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CuadroTexto 7">
            <a:extLst>
              <a:ext uri="{FF2B5EF4-FFF2-40B4-BE49-F238E27FC236}">
                <a16:creationId xmlns:a16="http://schemas.microsoft.com/office/drawing/2014/main" id="{6C6E444D-CD43-58FC-08C6-4917911FA809}"/>
              </a:ext>
            </a:extLst>
          </p:cNvPr>
          <p:cNvSpPr txBox="1"/>
          <p:nvPr/>
        </p:nvSpPr>
        <p:spPr>
          <a:xfrm>
            <a:off x="3359232" y="3180222"/>
            <a:ext cx="3668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2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¿Pidió algo especial? </a:t>
            </a:r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Versión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parámetro</a:t>
            </a:r>
            <a:endParaRPr lang="es-ES_tradnl" sz="1200" b="1" dirty="0">
              <a:solidFill>
                <a:srgbClr val="FF3A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CuadroTexto 7">
            <a:extLst>
              <a:ext uri="{FF2B5EF4-FFF2-40B4-BE49-F238E27FC236}">
                <a16:creationId xmlns:a16="http://schemas.microsoft.com/office/drawing/2014/main" id="{1FEBE74F-0E83-984F-E826-97A97E2D39C4}"/>
              </a:ext>
            </a:extLst>
          </p:cNvPr>
          <p:cNvSpPr txBox="1"/>
          <p:nvPr/>
        </p:nvSpPr>
        <p:spPr>
          <a:xfrm>
            <a:off x="3359233" y="3817223"/>
            <a:ext cx="3635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2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5. ¿Cuál es su orden final? 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 Body</a:t>
            </a:r>
            <a:endParaRPr lang="es-ES_tradnl" sz="1200" b="1" dirty="0">
              <a:solidFill>
                <a:srgbClr val="FF3A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AB411329-9ECB-066E-03C6-348D1E564BB5}"/>
              </a:ext>
            </a:extLst>
          </p:cNvPr>
          <p:cNvSpPr txBox="1"/>
          <p:nvPr/>
        </p:nvSpPr>
        <p:spPr>
          <a:xfrm>
            <a:off x="3574028" y="1184819"/>
            <a:ext cx="2774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Pide un postre -&gt; Cocina de postres</a:t>
            </a:r>
          </a:p>
        </p:txBody>
      </p:sp>
      <p:sp>
        <p:nvSpPr>
          <p:cNvPr id="14" name="CuadroTexto 7">
            <a:extLst>
              <a:ext uri="{FF2B5EF4-FFF2-40B4-BE49-F238E27FC236}">
                <a16:creationId xmlns:a16="http://schemas.microsoft.com/office/drawing/2014/main" id="{BB7CD8D5-F12B-18EE-BD6A-0EEC9B090074}"/>
              </a:ext>
            </a:extLst>
          </p:cNvPr>
          <p:cNvSpPr txBox="1"/>
          <p:nvPr/>
        </p:nvSpPr>
        <p:spPr>
          <a:xfrm>
            <a:off x="3551321" y="1980923"/>
            <a:ext cx="2559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Quiere ver el menú</a:t>
            </a:r>
          </a:p>
          <a:p>
            <a:pPr algn="just"/>
            <a:r>
              <a:rPr lang="es-ES_tradnl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Quiere ordenar un pizza</a:t>
            </a:r>
          </a:p>
        </p:txBody>
      </p:sp>
      <p:sp>
        <p:nvSpPr>
          <p:cNvPr id="15" name="CuadroTexto 7">
            <a:extLst>
              <a:ext uri="{FF2B5EF4-FFF2-40B4-BE49-F238E27FC236}">
                <a16:creationId xmlns:a16="http://schemas.microsoft.com/office/drawing/2014/main" id="{A23A2D8D-49F7-1312-1518-BD7DDC5E9228}"/>
              </a:ext>
            </a:extLst>
          </p:cNvPr>
          <p:cNvSpPr txBox="1"/>
          <p:nvPr/>
        </p:nvSpPr>
        <p:spPr>
          <a:xfrm>
            <a:off x="3574030" y="2724894"/>
            <a:ext cx="2559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Tiene un cupón de descuento</a:t>
            </a:r>
          </a:p>
        </p:txBody>
      </p:sp>
      <p:sp>
        <p:nvSpPr>
          <p:cNvPr id="16" name="CuadroTexto 7">
            <a:extLst>
              <a:ext uri="{FF2B5EF4-FFF2-40B4-BE49-F238E27FC236}">
                <a16:creationId xmlns:a16="http://schemas.microsoft.com/office/drawing/2014/main" id="{509C1DD6-1920-DB8B-4DCA-FAFB6F00127E}"/>
              </a:ext>
            </a:extLst>
          </p:cNvPr>
          <p:cNvSpPr txBox="1"/>
          <p:nvPr/>
        </p:nvSpPr>
        <p:spPr>
          <a:xfrm>
            <a:off x="3574030" y="3461985"/>
            <a:ext cx="2559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Quiere pedir pizza sin gluten</a:t>
            </a:r>
          </a:p>
        </p:txBody>
      </p:sp>
      <p:sp>
        <p:nvSpPr>
          <p:cNvPr id="17" name="CuadroTexto 7">
            <a:extLst>
              <a:ext uri="{FF2B5EF4-FFF2-40B4-BE49-F238E27FC236}">
                <a16:creationId xmlns:a16="http://schemas.microsoft.com/office/drawing/2014/main" id="{07B41B7A-D887-6563-18BB-C6DFC2AD2056}"/>
              </a:ext>
            </a:extLst>
          </p:cNvPr>
          <p:cNvSpPr txBox="1"/>
          <p:nvPr/>
        </p:nvSpPr>
        <p:spPr>
          <a:xfrm>
            <a:off x="3551321" y="4168902"/>
            <a:ext cx="2559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Quiere una pizza con jamón y champiñones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D395D6-ED31-AAD8-BF63-B8C0C030E3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283328" y="2060396"/>
            <a:ext cx="505395" cy="18622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23322A-D0B0-4D7F-F693-A4638BCA66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341" y="385241"/>
            <a:ext cx="1464246" cy="17431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234670-EF36-2D72-4FB2-EC45BFDFC3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1015" y="915248"/>
            <a:ext cx="2144274" cy="365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20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979EACA4-5AC1-6279-CAC9-8CA713D44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marero - Iconos gratis de personas">
            <a:extLst>
              <a:ext uri="{FF2B5EF4-FFF2-40B4-BE49-F238E27FC236}">
                <a16:creationId xmlns:a16="http://schemas.microsoft.com/office/drawing/2014/main" id="{2A7EA51C-87E8-A672-4BC9-81FB5646B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7484" y="4416669"/>
            <a:ext cx="748730" cy="74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People Eating Food Illustrations - Free Download in SVG, PNG">
            <a:extLst>
              <a:ext uri="{FF2B5EF4-FFF2-40B4-BE49-F238E27FC236}">
                <a16:creationId xmlns:a16="http://schemas.microsoft.com/office/drawing/2014/main" id="{6F00F14A-D741-48A1-3830-1DD5D2CC6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9859" y="-449130"/>
            <a:ext cx="1375264" cy="96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Kitchen PNGs for Free Download">
            <a:extLst>
              <a:ext uri="{FF2B5EF4-FFF2-40B4-BE49-F238E27FC236}">
                <a16:creationId xmlns:a16="http://schemas.microsoft.com/office/drawing/2014/main" id="{E9361886-2611-8E11-1B89-8030B431F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796" y="119664"/>
            <a:ext cx="673310" cy="67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Kitchen PNGs for Free Download">
            <a:extLst>
              <a:ext uri="{FF2B5EF4-FFF2-40B4-BE49-F238E27FC236}">
                <a16:creationId xmlns:a16="http://schemas.microsoft.com/office/drawing/2014/main" id="{D342FDC6-3622-D92E-F137-6E2502138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399" y="1543648"/>
            <a:ext cx="702333" cy="70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Kitchen PNGs for Free Download">
            <a:extLst>
              <a:ext uri="{FF2B5EF4-FFF2-40B4-BE49-F238E27FC236}">
                <a16:creationId xmlns:a16="http://schemas.microsoft.com/office/drawing/2014/main" id="{D28E944D-EAA4-F681-77BD-64CA6B08A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125" y="4065502"/>
            <a:ext cx="702333" cy="70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Pizza Cartoon PNG Transparent Background, Free Download #19313 -  FreeIconsPNG">
            <a:extLst>
              <a:ext uri="{FF2B5EF4-FFF2-40B4-BE49-F238E27FC236}">
                <a16:creationId xmlns:a16="http://schemas.microsoft.com/office/drawing/2014/main" id="{D94A10BD-4B3D-CE91-AE5B-49F227763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768" y="1081716"/>
            <a:ext cx="437643" cy="3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Jelly Dessert Color Stroke PNG &amp; SVG Design For T-Shirts">
            <a:extLst>
              <a:ext uri="{FF2B5EF4-FFF2-40B4-BE49-F238E27FC236}">
                <a16:creationId xmlns:a16="http://schemas.microsoft.com/office/drawing/2014/main" id="{4CAF22A5-46F0-2E36-5FB5-666C535B0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06" y="1305001"/>
            <a:ext cx="482737" cy="48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Soda Bottle Carbonated Drink Clipart Cartoon 49995225 PNG">
            <a:extLst>
              <a:ext uri="{FF2B5EF4-FFF2-40B4-BE49-F238E27FC236}">
                <a16:creationId xmlns:a16="http://schemas.microsoft.com/office/drawing/2014/main" id="{C8BFC9B3-D2A9-2911-8BB5-6B044AD5C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281" y="2743317"/>
            <a:ext cx="420937" cy="42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7">
            <a:extLst>
              <a:ext uri="{FF2B5EF4-FFF2-40B4-BE49-F238E27FC236}">
                <a16:creationId xmlns:a16="http://schemas.microsoft.com/office/drawing/2014/main" id="{787DF262-6CB5-D10B-3C51-343946026F92}"/>
              </a:ext>
            </a:extLst>
          </p:cNvPr>
          <p:cNvSpPr txBox="1"/>
          <p:nvPr/>
        </p:nvSpPr>
        <p:spPr>
          <a:xfrm>
            <a:off x="3341472" y="-1751504"/>
            <a:ext cx="21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2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¿Qué pidió el cliente? </a:t>
            </a:r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Método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HTTP</a:t>
            </a:r>
            <a:endParaRPr lang="es-ES_tradnl" sz="1200" b="1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uadroTexto 7">
            <a:extLst>
              <a:ext uri="{FF2B5EF4-FFF2-40B4-BE49-F238E27FC236}">
                <a16:creationId xmlns:a16="http://schemas.microsoft.com/office/drawing/2014/main" id="{186B7B2B-20A6-9269-5CA1-9C8A1A2443AE}"/>
              </a:ext>
            </a:extLst>
          </p:cNvPr>
          <p:cNvSpPr txBox="1"/>
          <p:nvPr/>
        </p:nvSpPr>
        <p:spPr>
          <a:xfrm>
            <a:off x="-2191630" y="1723223"/>
            <a:ext cx="6528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Cliente</a:t>
            </a:r>
          </a:p>
        </p:txBody>
      </p:sp>
      <p:sp>
        <p:nvSpPr>
          <p:cNvPr id="7" name="CuadroTexto 7">
            <a:extLst>
              <a:ext uri="{FF2B5EF4-FFF2-40B4-BE49-F238E27FC236}">
                <a16:creationId xmlns:a16="http://schemas.microsoft.com/office/drawing/2014/main" id="{E84AED7D-5305-4AE4-C4F7-50F4E31C48A3}"/>
              </a:ext>
            </a:extLst>
          </p:cNvPr>
          <p:cNvSpPr txBox="1"/>
          <p:nvPr/>
        </p:nvSpPr>
        <p:spPr>
          <a:xfrm>
            <a:off x="-2184589" y="5620912"/>
            <a:ext cx="7345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5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Gateway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273360-5207-9A00-BF62-F320E7AFA139}"/>
              </a:ext>
            </a:extLst>
          </p:cNvPr>
          <p:cNvSpPr txBox="1"/>
          <p:nvPr/>
        </p:nvSpPr>
        <p:spPr>
          <a:xfrm>
            <a:off x="3258959" y="-943756"/>
            <a:ext cx="1985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2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¿Qué tipo de pedido es? 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</a:t>
            </a:r>
            <a:endParaRPr lang="es-ES_tradnl" sz="1200" b="1" dirty="0">
              <a:solidFill>
                <a:srgbClr val="FF3A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50D5C8C9-B68D-9E24-72DF-ADCC5984358A}"/>
              </a:ext>
            </a:extLst>
          </p:cNvPr>
          <p:cNvSpPr txBox="1"/>
          <p:nvPr/>
        </p:nvSpPr>
        <p:spPr>
          <a:xfrm>
            <a:off x="1314428" y="6016341"/>
            <a:ext cx="1779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2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¿Trae algún cupón? 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Headers</a:t>
            </a:r>
            <a:endParaRPr lang="es-ES_tradnl" sz="1200" b="1" dirty="0">
              <a:solidFill>
                <a:srgbClr val="FF3A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CuadroTexto 7">
            <a:extLst>
              <a:ext uri="{FF2B5EF4-FFF2-40B4-BE49-F238E27FC236}">
                <a16:creationId xmlns:a16="http://schemas.microsoft.com/office/drawing/2014/main" id="{E88AEEC8-2BFE-1C5C-B1A0-2231B531EDA8}"/>
              </a:ext>
            </a:extLst>
          </p:cNvPr>
          <p:cNvSpPr txBox="1"/>
          <p:nvPr/>
        </p:nvSpPr>
        <p:spPr>
          <a:xfrm>
            <a:off x="6454049" y="5377304"/>
            <a:ext cx="2352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2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¿Pidió algo especial? </a:t>
            </a:r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Versión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parámetro</a:t>
            </a:r>
            <a:endParaRPr lang="es-ES_tradnl" sz="1200" b="1" dirty="0">
              <a:solidFill>
                <a:srgbClr val="FF3A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CuadroTexto 7">
            <a:extLst>
              <a:ext uri="{FF2B5EF4-FFF2-40B4-BE49-F238E27FC236}">
                <a16:creationId xmlns:a16="http://schemas.microsoft.com/office/drawing/2014/main" id="{0FE43701-BEA6-B762-0B5C-663BD9D5BEBB}"/>
              </a:ext>
            </a:extLst>
          </p:cNvPr>
          <p:cNvSpPr txBox="1"/>
          <p:nvPr/>
        </p:nvSpPr>
        <p:spPr>
          <a:xfrm>
            <a:off x="6442201" y="6014305"/>
            <a:ext cx="233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2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5. ¿Cuál es su orden final? 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 Body</a:t>
            </a:r>
            <a:endParaRPr lang="es-ES_tradnl" sz="1200" b="1" dirty="0">
              <a:solidFill>
                <a:srgbClr val="FF3A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572CE488-E251-5D08-0B1F-C96E57B66557}"/>
              </a:ext>
            </a:extLst>
          </p:cNvPr>
          <p:cNvSpPr txBox="1"/>
          <p:nvPr/>
        </p:nvSpPr>
        <p:spPr>
          <a:xfrm>
            <a:off x="3381317" y="-1410122"/>
            <a:ext cx="1779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Pide un postre -&gt; Cocina de postres</a:t>
            </a:r>
          </a:p>
        </p:txBody>
      </p:sp>
      <p:sp>
        <p:nvSpPr>
          <p:cNvPr id="14" name="CuadroTexto 7">
            <a:extLst>
              <a:ext uri="{FF2B5EF4-FFF2-40B4-BE49-F238E27FC236}">
                <a16:creationId xmlns:a16="http://schemas.microsoft.com/office/drawing/2014/main" id="{5A79B946-A928-7A2A-2B7F-785B5AC6E216}"/>
              </a:ext>
            </a:extLst>
          </p:cNvPr>
          <p:cNvSpPr txBox="1"/>
          <p:nvPr/>
        </p:nvSpPr>
        <p:spPr>
          <a:xfrm>
            <a:off x="1429482" y="5593520"/>
            <a:ext cx="16414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Quiere ver el menú</a:t>
            </a:r>
          </a:p>
          <a:p>
            <a:pPr algn="just"/>
            <a:r>
              <a:rPr lang="es-ES_tradnl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Quiere ordenar un pizza</a:t>
            </a:r>
          </a:p>
        </p:txBody>
      </p:sp>
      <p:sp>
        <p:nvSpPr>
          <p:cNvPr id="15" name="CuadroTexto 7">
            <a:extLst>
              <a:ext uri="{FF2B5EF4-FFF2-40B4-BE49-F238E27FC236}">
                <a16:creationId xmlns:a16="http://schemas.microsoft.com/office/drawing/2014/main" id="{DBBA4178-CB62-C472-8E0C-A78424DDCA6A}"/>
              </a:ext>
            </a:extLst>
          </p:cNvPr>
          <p:cNvSpPr txBox="1"/>
          <p:nvPr/>
        </p:nvSpPr>
        <p:spPr>
          <a:xfrm>
            <a:off x="1452191" y="6282302"/>
            <a:ext cx="1641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Tiene un cupón de descuento</a:t>
            </a:r>
          </a:p>
        </p:txBody>
      </p:sp>
      <p:sp>
        <p:nvSpPr>
          <p:cNvPr id="16" name="CuadroTexto 7">
            <a:extLst>
              <a:ext uri="{FF2B5EF4-FFF2-40B4-BE49-F238E27FC236}">
                <a16:creationId xmlns:a16="http://schemas.microsoft.com/office/drawing/2014/main" id="{B511A07C-8308-A0AC-1867-DDA7F2DCE325}"/>
              </a:ext>
            </a:extLst>
          </p:cNvPr>
          <p:cNvSpPr txBox="1"/>
          <p:nvPr/>
        </p:nvSpPr>
        <p:spPr>
          <a:xfrm>
            <a:off x="6271100" y="5648029"/>
            <a:ext cx="1641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Quiere pedir pizza sin gluten</a:t>
            </a:r>
          </a:p>
        </p:txBody>
      </p:sp>
      <p:sp>
        <p:nvSpPr>
          <p:cNvPr id="17" name="CuadroTexto 7">
            <a:extLst>
              <a:ext uri="{FF2B5EF4-FFF2-40B4-BE49-F238E27FC236}">
                <a16:creationId xmlns:a16="http://schemas.microsoft.com/office/drawing/2014/main" id="{7D24400C-DD51-1028-C915-365E8DC27CA3}"/>
              </a:ext>
            </a:extLst>
          </p:cNvPr>
          <p:cNvSpPr txBox="1"/>
          <p:nvPr/>
        </p:nvSpPr>
        <p:spPr>
          <a:xfrm>
            <a:off x="6248391" y="6410135"/>
            <a:ext cx="1641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Quiere una pizza con jamón y champiñones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0182EF-DB2F-CABB-23A1-3B700D55FD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-1958924" y="1878546"/>
            <a:ext cx="324142" cy="11943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4AF166-6D31-D8D2-60D3-A1DBBB074A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441289" y="-482091"/>
            <a:ext cx="939117" cy="11179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64E335-28F6-DE0E-4A09-993FD38B38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65409" y="1079701"/>
            <a:ext cx="1375264" cy="23433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94B5F7-F04D-704F-2645-83DB7DFA20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2160" y="556945"/>
            <a:ext cx="7039680" cy="402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58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8AE54-7C58-89C7-AF2D-6F3D3D7BD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2B0E9-8249-FB6D-DB8A-A860099E4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>
              <a:lnSpc>
                <a:spcPts val="8000"/>
              </a:lnSpc>
            </a:pPr>
            <a:r>
              <a:rPr lang="es" sz="2100" dirty="0"/>
              <a:t>Capítulo 01</a:t>
            </a:r>
            <a:br>
              <a:rPr lang="es" sz="2100" dirty="0"/>
            </a:br>
            <a:r>
              <a:rPr lang="es" sz="1000" b="0" i="1" dirty="0"/>
              <a:t>Introducción</a:t>
            </a:r>
            <a:endParaRPr lang="es-PE" sz="1000" b="0" i="1" dirty="0"/>
          </a:p>
        </p:txBody>
      </p:sp>
    </p:spTree>
    <p:extLst>
      <p:ext uri="{BB962C8B-B14F-4D97-AF65-F5344CB8AC3E}">
        <p14:creationId xmlns:p14="http://schemas.microsoft.com/office/powerpoint/2010/main" val="428123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80EA5-A1A7-88E7-32EF-6FEA4F8E2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8209C8-0E6B-0038-45F6-09832A0F7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>
              <a:lnSpc>
                <a:spcPts val="8000"/>
              </a:lnSpc>
            </a:pPr>
            <a:r>
              <a:rPr lang="es" sz="2100" dirty="0"/>
              <a:t>Capítulo 03</a:t>
            </a:r>
            <a:br>
              <a:rPr lang="es" sz="2100" dirty="0"/>
            </a:br>
            <a:r>
              <a:rPr lang="es" sz="1000" b="0" i="1" dirty="0"/>
              <a:t>Conocimientos Previos</a:t>
            </a:r>
            <a:endParaRPr lang="es-PE" sz="1000" b="0" i="1" dirty="0"/>
          </a:p>
        </p:txBody>
      </p:sp>
    </p:spTree>
    <p:extLst>
      <p:ext uri="{BB962C8B-B14F-4D97-AF65-F5344CB8AC3E}">
        <p14:creationId xmlns:p14="http://schemas.microsoft.com/office/powerpoint/2010/main" val="2007976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20938C2B-814A-9440-F169-73F3412E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725814D-4B21-D575-9D1A-489DC40AEF5C}"/>
              </a:ext>
            </a:extLst>
          </p:cNvPr>
          <p:cNvSpPr txBox="1"/>
          <p:nvPr/>
        </p:nvSpPr>
        <p:spPr>
          <a:xfrm>
            <a:off x="2879870" y="202339"/>
            <a:ext cx="3384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Aplicar con</a:t>
            </a:r>
          </a:p>
        </p:txBody>
      </p:sp>
      <p:pic>
        <p:nvPicPr>
          <p:cNvPr id="18434" name="Picture 2" descr="Cartoon Door PNG Transparent Images Free Download | Vector Files | Pngtree">
            <a:extLst>
              <a:ext uri="{FF2B5EF4-FFF2-40B4-BE49-F238E27FC236}">
                <a16:creationId xmlns:a16="http://schemas.microsoft.com/office/drawing/2014/main" id="{E8434D9D-56F8-0E90-DE9D-718A6EA0A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43" y="1203579"/>
            <a:ext cx="1721359" cy="172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Loop Animated Icon | Free arrows Animated Icon">
            <a:extLst>
              <a:ext uri="{FF2B5EF4-FFF2-40B4-BE49-F238E27FC236}">
                <a16:creationId xmlns:a16="http://schemas.microsoft.com/office/drawing/2014/main" id="{3129F777-AA73-88FD-6EF4-E72A94D1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470" y="1309879"/>
            <a:ext cx="1615059" cy="161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Cartoon Library Child Clipart PNG Images | PSD Free Download - Pikbest">
            <a:extLst>
              <a:ext uri="{FF2B5EF4-FFF2-40B4-BE49-F238E27FC236}">
                <a16:creationId xmlns:a16="http://schemas.microsoft.com/office/drawing/2014/main" id="{1D0F22B9-3302-E2A7-F6EF-B9F84C6D9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63" y="967501"/>
            <a:ext cx="2299813" cy="229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AWS Marketplace: Kong">
            <a:extLst>
              <a:ext uri="{FF2B5EF4-FFF2-40B4-BE49-F238E27FC236}">
                <a16:creationId xmlns:a16="http://schemas.microsoft.com/office/drawing/2014/main" id="{D89604A5-FA2F-87E4-1A1E-48DF1935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822" y="3201001"/>
            <a:ext cx="690372" cy="690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Amazon API Gateway with Apiable">
            <a:extLst>
              <a:ext uri="{FF2B5EF4-FFF2-40B4-BE49-F238E27FC236}">
                <a16:creationId xmlns:a16="http://schemas.microsoft.com/office/drawing/2014/main" id="{22705737-2785-0F1E-8248-3EEDC3B7E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84" y="4077826"/>
            <a:ext cx="726594" cy="8165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API Management | Microsoft Azure Color">
            <a:extLst>
              <a:ext uri="{FF2B5EF4-FFF2-40B4-BE49-F238E27FC236}">
                <a16:creationId xmlns:a16="http://schemas.microsoft.com/office/drawing/2014/main" id="{3FF1D6AF-7B5B-3AB8-5CC2-D38470CB7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32" y="3272270"/>
            <a:ext cx="700301" cy="560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GitHub - ThreeMammals/Ocelot: .NET API Gateway">
            <a:extLst>
              <a:ext uri="{FF2B5EF4-FFF2-40B4-BE49-F238E27FC236}">
                <a16:creationId xmlns:a16="http://schemas.microsoft.com/office/drawing/2014/main" id="{072BE450-1C25-750D-7C65-0FCEB0C67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823" y="4077827"/>
            <a:ext cx="690371" cy="8165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NGINX - YouTube">
            <a:extLst>
              <a:ext uri="{FF2B5EF4-FFF2-40B4-BE49-F238E27FC236}">
                <a16:creationId xmlns:a16="http://schemas.microsoft.com/office/drawing/2014/main" id="{ABA51999-59FA-1CE9-58B3-20CB1C355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470" y="3212855"/>
            <a:ext cx="679034" cy="679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 descr="HAProxy - Wikipedia">
            <a:extLst>
              <a:ext uri="{FF2B5EF4-FFF2-40B4-BE49-F238E27FC236}">
                <a16:creationId xmlns:a16="http://schemas.microsoft.com/office/drawing/2014/main" id="{2232B94B-B223-DC68-CE83-DCF66F3BA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26" y="3201001"/>
            <a:ext cx="826375" cy="707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Envoy Proxy - CNCF · GitHub">
            <a:extLst>
              <a:ext uri="{FF2B5EF4-FFF2-40B4-BE49-F238E27FC236}">
                <a16:creationId xmlns:a16="http://schemas.microsoft.com/office/drawing/2014/main" id="{533476D2-298F-07FC-68F9-E318D031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060" y="4129695"/>
            <a:ext cx="713812" cy="7138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4" name="Picture 22" descr="Node.js frente a Express.js: ¿Cuál debería utilizar una empresa de  desarrollo de aplicaciones web?">
            <a:extLst>
              <a:ext uri="{FF2B5EF4-FFF2-40B4-BE49-F238E27FC236}">
                <a16:creationId xmlns:a16="http://schemas.microsoft.com/office/drawing/2014/main" id="{22CB24EC-4BFD-82CB-6BDA-A9FC74D08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825" y="3202542"/>
            <a:ext cx="752159" cy="7274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6AB54A-0C90-DF11-E630-73C6C01BC8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05257" y="4131419"/>
            <a:ext cx="898023" cy="713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456" name="Picture 24" descr="FastAPI · GitHub">
            <a:extLst>
              <a:ext uri="{FF2B5EF4-FFF2-40B4-BE49-F238E27FC236}">
                <a16:creationId xmlns:a16="http://schemas.microsoft.com/office/drawing/2014/main" id="{A4A9BC45-3F98-7049-14A1-38FC3149C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222" y="3192232"/>
            <a:ext cx="748083" cy="748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14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5B4EDF08-BFF2-D80F-28EF-F6E29AC0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ast Clock Vector Art, Icons, and Graphics for Free Download">
            <a:extLst>
              <a:ext uri="{FF2B5EF4-FFF2-40B4-BE49-F238E27FC236}">
                <a16:creationId xmlns:a16="http://schemas.microsoft.com/office/drawing/2014/main" id="{EA4AF3CD-DE37-C5EB-940D-072957996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154" y="374904"/>
            <a:ext cx="4393692" cy="439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528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4272A48-2421-B98A-A3B6-9D56CEC70A71}"/>
              </a:ext>
            </a:extLst>
          </p:cNvPr>
          <p:cNvSpPr/>
          <p:nvPr/>
        </p:nvSpPr>
        <p:spPr>
          <a:xfrm>
            <a:off x="2827002" y="384638"/>
            <a:ext cx="3295231" cy="32952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pic>
        <p:nvPicPr>
          <p:cNvPr id="20482" name="Picture 2" descr="Compilando NGINX con modulos adicionales |">
            <a:extLst>
              <a:ext uri="{FF2B5EF4-FFF2-40B4-BE49-F238E27FC236}">
                <a16:creationId xmlns:a16="http://schemas.microsoft.com/office/drawing/2014/main" id="{6EB4FED2-9EFA-0641-10DB-7C1AEC3B5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560" y="1295196"/>
            <a:ext cx="1474114" cy="147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5">
            <a:extLst>
              <a:ext uri="{FF2B5EF4-FFF2-40B4-BE49-F238E27FC236}">
                <a16:creationId xmlns:a16="http://schemas.microsoft.com/office/drawing/2014/main" id="{48716AEE-A1B8-64C6-F01B-BAB7BBF25529}"/>
              </a:ext>
            </a:extLst>
          </p:cNvPr>
          <p:cNvSpPr txBox="1"/>
          <p:nvPr/>
        </p:nvSpPr>
        <p:spPr>
          <a:xfrm>
            <a:off x="1475972" y="4097493"/>
            <a:ext cx="6192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Reverse Proxy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que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recibe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las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peticiones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 las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redirige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al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microservicio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correcto</a:t>
            </a:r>
            <a:endParaRPr lang="es-PE" sz="1100" dirty="0"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373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03631-6DB3-2156-53AF-5DC1D7399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5B412DE-EBE7-886C-055D-6EF8604FCD6F}"/>
              </a:ext>
            </a:extLst>
          </p:cNvPr>
          <p:cNvSpPr/>
          <p:nvPr/>
        </p:nvSpPr>
        <p:spPr>
          <a:xfrm>
            <a:off x="2827002" y="384638"/>
            <a:ext cx="3295231" cy="32952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" name="CuadroTexto 5">
            <a:extLst>
              <a:ext uri="{FF2B5EF4-FFF2-40B4-BE49-F238E27FC236}">
                <a16:creationId xmlns:a16="http://schemas.microsoft.com/office/drawing/2014/main" id="{2FB42730-B2FB-46CA-85FA-79784F2AFA77}"/>
              </a:ext>
            </a:extLst>
          </p:cNvPr>
          <p:cNvSpPr txBox="1"/>
          <p:nvPr/>
        </p:nvSpPr>
        <p:spPr>
          <a:xfrm>
            <a:off x="1238971" y="4127781"/>
            <a:ext cx="6666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archivo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principal de la app Node.js que define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rutas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cómo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responde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microservicio</a:t>
            </a:r>
            <a:endParaRPr lang="es-PE" sz="1100" dirty="0"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2530" name="Picture 2" descr="GitHub - altairstudios/nodeserver: NodeJS Web Server with reverse proxy  functionality like Nginx">
            <a:extLst>
              <a:ext uri="{FF2B5EF4-FFF2-40B4-BE49-F238E27FC236}">
                <a16:creationId xmlns:a16="http://schemas.microsoft.com/office/drawing/2014/main" id="{F0DB9004-428C-1503-B74B-7FF58CC0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069" y="1094160"/>
            <a:ext cx="2915095" cy="185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400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4F54D-632C-BE4C-25A1-927B666B5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05B26FE-B966-2BCB-7280-443357230079}"/>
              </a:ext>
            </a:extLst>
          </p:cNvPr>
          <p:cNvSpPr/>
          <p:nvPr/>
        </p:nvSpPr>
        <p:spPr>
          <a:xfrm>
            <a:off x="2827002" y="384638"/>
            <a:ext cx="3295231" cy="32952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" name="CuadroTexto 5">
            <a:extLst>
              <a:ext uri="{FF2B5EF4-FFF2-40B4-BE49-F238E27FC236}">
                <a16:creationId xmlns:a16="http://schemas.microsoft.com/office/drawing/2014/main" id="{301978E9-BA7E-ED06-A205-376E84C8ABEB}"/>
              </a:ext>
            </a:extLst>
          </p:cNvPr>
          <p:cNvSpPr txBox="1"/>
          <p:nvPr/>
        </p:nvSpPr>
        <p:spPr>
          <a:xfrm>
            <a:off x="1238971" y="4095412"/>
            <a:ext cx="6666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Archivo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que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lista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dependencias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scripts y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metadatos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del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Node.js</a:t>
            </a:r>
            <a:endParaRPr lang="es-PE" sz="1100" dirty="0"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EF7109-80EC-C077-011E-CE8CD8C5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46" y="1048088"/>
            <a:ext cx="1930908" cy="196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27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DE47-2026-0C0B-AE70-6070DAA07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08A5EA7-E310-66EC-7B27-DB41A4E63DB5}"/>
              </a:ext>
            </a:extLst>
          </p:cNvPr>
          <p:cNvSpPr/>
          <p:nvPr/>
        </p:nvSpPr>
        <p:spPr>
          <a:xfrm>
            <a:off x="2827002" y="384638"/>
            <a:ext cx="3295231" cy="32952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" name="CuadroTexto 5">
            <a:extLst>
              <a:ext uri="{FF2B5EF4-FFF2-40B4-BE49-F238E27FC236}">
                <a16:creationId xmlns:a16="http://schemas.microsoft.com/office/drawing/2014/main" id="{9E7C8833-378E-541E-83AA-96284BAFDA66}"/>
              </a:ext>
            </a:extLst>
          </p:cNvPr>
          <p:cNvSpPr txBox="1"/>
          <p:nvPr/>
        </p:nvSpPr>
        <p:spPr>
          <a:xfrm>
            <a:off x="1141588" y="4131784"/>
            <a:ext cx="6666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Framework de Node.js que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facilita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crear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APIs REST de forma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rápida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sencilla</a:t>
            </a:r>
            <a:endParaRPr lang="es-PE" sz="1100" dirty="0"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4578" name="Picture 2" descr="Getting started with Express.js - Keeping it simple! | Ajeet Chaulagain">
            <a:extLst>
              <a:ext uri="{FF2B5EF4-FFF2-40B4-BE49-F238E27FC236}">
                <a16:creationId xmlns:a16="http://schemas.microsoft.com/office/drawing/2014/main" id="{BF482869-1113-DF7B-7181-C909280D7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722" y="967358"/>
            <a:ext cx="2129790" cy="212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824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BC630-6639-9E53-0682-E52378810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7E809C1-64D5-0766-53BD-56A747FB5BED}"/>
              </a:ext>
            </a:extLst>
          </p:cNvPr>
          <p:cNvSpPr/>
          <p:nvPr/>
        </p:nvSpPr>
        <p:spPr>
          <a:xfrm>
            <a:off x="2827002" y="384638"/>
            <a:ext cx="3295231" cy="32952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" name="CuadroTexto 5">
            <a:extLst>
              <a:ext uri="{FF2B5EF4-FFF2-40B4-BE49-F238E27FC236}">
                <a16:creationId xmlns:a16="http://schemas.microsoft.com/office/drawing/2014/main" id="{D7C121F9-FD5A-1E3D-83A7-D5A6B875D766}"/>
              </a:ext>
            </a:extLst>
          </p:cNvPr>
          <p:cNvSpPr txBox="1"/>
          <p:nvPr/>
        </p:nvSpPr>
        <p:spPr>
          <a:xfrm>
            <a:off x="1141588" y="4131784"/>
            <a:ext cx="6666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Plataforma que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orquesta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gestiona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escala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contenedores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Docker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automáticamente</a:t>
            </a:r>
            <a:endParaRPr lang="es-PE" sz="1100" dirty="0"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5602" name="Picture 2" descr="K8s : Gestion et management des ressources">
            <a:extLst>
              <a:ext uri="{FF2B5EF4-FFF2-40B4-BE49-F238E27FC236}">
                <a16:creationId xmlns:a16="http://schemas.microsoft.com/office/drawing/2014/main" id="{0DE6BBAC-E19B-9710-7A8D-367867AF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985" y="1070918"/>
            <a:ext cx="1977263" cy="192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847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C63C0-8CFC-E564-3CE7-B5C2A584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8D92957-BCA8-BFE7-2E17-990AA2484011}"/>
              </a:ext>
            </a:extLst>
          </p:cNvPr>
          <p:cNvSpPr/>
          <p:nvPr/>
        </p:nvSpPr>
        <p:spPr>
          <a:xfrm>
            <a:off x="2827002" y="384638"/>
            <a:ext cx="3295231" cy="32952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" name="CuadroTexto 5">
            <a:extLst>
              <a:ext uri="{FF2B5EF4-FFF2-40B4-BE49-F238E27FC236}">
                <a16:creationId xmlns:a16="http://schemas.microsoft.com/office/drawing/2014/main" id="{7D17E25A-929A-2A11-0AB5-954B63E13C05}"/>
              </a:ext>
            </a:extLst>
          </p:cNvPr>
          <p:cNvSpPr txBox="1"/>
          <p:nvPr/>
        </p:nvSpPr>
        <p:spPr>
          <a:xfrm>
            <a:off x="1141587" y="4072582"/>
            <a:ext cx="6666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Herramienta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que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empaqueta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 app con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todo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lo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necesario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que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funcione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igual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cualquier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máquina</a:t>
            </a:r>
            <a:endParaRPr lang="es-PE" sz="1100" dirty="0"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6628" name="Picture 4" descr="Docker (Parte 1): Principais comandos para gerenciar seus containers | by  DevOps from Zero!💻 | Medium">
            <a:extLst>
              <a:ext uri="{FF2B5EF4-FFF2-40B4-BE49-F238E27FC236}">
                <a16:creationId xmlns:a16="http://schemas.microsoft.com/office/drawing/2014/main" id="{042F166E-3AF8-E524-B74A-D16339314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883" y="1060703"/>
            <a:ext cx="2017466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980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EFD2-B347-6A28-0D93-649C2FC47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C15AA58E-AF87-11D2-168A-A5E57E74BD1F}"/>
              </a:ext>
            </a:extLst>
          </p:cNvPr>
          <p:cNvSpPr/>
          <p:nvPr/>
        </p:nvSpPr>
        <p:spPr>
          <a:xfrm>
            <a:off x="2827002" y="384638"/>
            <a:ext cx="3295231" cy="32952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" name="CuadroTexto 5">
            <a:extLst>
              <a:ext uri="{FF2B5EF4-FFF2-40B4-BE49-F238E27FC236}">
                <a16:creationId xmlns:a16="http://schemas.microsoft.com/office/drawing/2014/main" id="{AEC08D87-5BDE-E9C0-2420-14C8B37A1B35}"/>
              </a:ext>
            </a:extLst>
          </p:cNvPr>
          <p:cNvSpPr txBox="1"/>
          <p:nvPr/>
        </p:nvSpPr>
        <p:spPr>
          <a:xfrm>
            <a:off x="1141588" y="4167095"/>
            <a:ext cx="6666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Archivo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instrucciones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construir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 imagen de Docker de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cada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microservicio</a:t>
            </a:r>
            <a:endParaRPr lang="es-PE" sz="1100" dirty="0"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7650" name="Picture 2" descr="Dockerfile and Its Components. Dockerfile is basically a text file. It… |  by KUSHAGRA BANSAL | FAUN — Developer Community 🐾">
            <a:extLst>
              <a:ext uri="{FF2B5EF4-FFF2-40B4-BE49-F238E27FC236}">
                <a16:creationId xmlns:a16="http://schemas.microsoft.com/office/drawing/2014/main" id="{C6E338CB-3045-0AE2-70CE-796333894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838" y="1133474"/>
            <a:ext cx="1797558" cy="179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01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9A987-14F4-7A79-99CC-AEF7C3A56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1A7AE53-4532-2E1D-AB90-12F5CD8C2198}"/>
              </a:ext>
            </a:extLst>
          </p:cNvPr>
          <p:cNvSpPr/>
          <p:nvPr/>
        </p:nvSpPr>
        <p:spPr>
          <a:xfrm>
            <a:off x="641715" y="1549705"/>
            <a:ext cx="1549100" cy="1549100"/>
          </a:xfrm>
          <a:prstGeom prst="ellipse">
            <a:avLst/>
          </a:prstGeom>
          <a:solidFill>
            <a:srgbClr val="FF3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FC01F6-BD4B-8486-1659-17B9124EEEA1}"/>
              </a:ext>
            </a:extLst>
          </p:cNvPr>
          <p:cNvSpPr/>
          <p:nvPr/>
        </p:nvSpPr>
        <p:spPr>
          <a:xfrm>
            <a:off x="7112873" y="1549705"/>
            <a:ext cx="1549100" cy="1549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A917B8F-3F9C-5059-E115-255876272A51}"/>
              </a:ext>
            </a:extLst>
          </p:cNvPr>
          <p:cNvSpPr/>
          <p:nvPr/>
        </p:nvSpPr>
        <p:spPr>
          <a:xfrm>
            <a:off x="5003133" y="1549705"/>
            <a:ext cx="1549100" cy="1549100"/>
          </a:xfrm>
          <a:prstGeom prst="ellipse">
            <a:avLst/>
          </a:prstGeom>
          <a:solidFill>
            <a:srgbClr val="FF3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3702DF-DA04-DC25-BDDA-7C39DEE48259}"/>
              </a:ext>
            </a:extLst>
          </p:cNvPr>
          <p:cNvSpPr/>
          <p:nvPr/>
        </p:nvSpPr>
        <p:spPr>
          <a:xfrm>
            <a:off x="2893393" y="1549705"/>
            <a:ext cx="1549100" cy="1549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pic>
        <p:nvPicPr>
          <p:cNvPr id="1030" name="Picture 6" descr="Person PNGs for Free Download">
            <a:extLst>
              <a:ext uri="{FF2B5EF4-FFF2-40B4-BE49-F238E27FC236}">
                <a16:creationId xmlns:a16="http://schemas.microsoft.com/office/drawing/2014/main" id="{ECEED80A-9488-CB34-3ED8-1F0B202F0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52" y="1641925"/>
            <a:ext cx="1265225" cy="126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del Man PNG Transparent Images Free Download | Vector Files | Pngtree">
            <a:extLst>
              <a:ext uri="{FF2B5EF4-FFF2-40B4-BE49-F238E27FC236}">
                <a16:creationId xmlns:a16="http://schemas.microsoft.com/office/drawing/2014/main" id="{DD9A36E2-AD76-9C86-EB36-7C4EFCB4C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55" y="1551879"/>
            <a:ext cx="1198829" cy="135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n PNG Images, Download 83000+ Man PNG Resources with Transparent  Background">
            <a:extLst>
              <a:ext uri="{FF2B5EF4-FFF2-40B4-BE49-F238E27FC236}">
                <a16:creationId xmlns:a16="http://schemas.microsoft.com/office/drawing/2014/main" id="{DE8A3367-E2AB-2217-1A0D-9FD86E4B2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52" y="1641925"/>
            <a:ext cx="1121907" cy="112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Men - Robert Negoita - Full Size PNG Image - PNGkit">
            <a:extLst>
              <a:ext uri="{FF2B5EF4-FFF2-40B4-BE49-F238E27FC236}">
                <a16:creationId xmlns:a16="http://schemas.microsoft.com/office/drawing/2014/main" id="{D5362629-0380-BF7D-42CC-626500605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222" y="1709582"/>
            <a:ext cx="1266402" cy="105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">
            <a:extLst>
              <a:ext uri="{FF2B5EF4-FFF2-40B4-BE49-F238E27FC236}">
                <a16:creationId xmlns:a16="http://schemas.microsoft.com/office/drawing/2014/main" id="{112B78EB-F64E-97BA-CF1D-64AF85534B98}"/>
              </a:ext>
            </a:extLst>
          </p:cNvPr>
          <p:cNvSpPr txBox="1"/>
          <p:nvPr/>
        </p:nvSpPr>
        <p:spPr>
          <a:xfrm>
            <a:off x="507694" y="3198240"/>
            <a:ext cx="18171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Arquitectura de Microservicios</a:t>
            </a:r>
          </a:p>
        </p:txBody>
      </p:sp>
      <p:sp>
        <p:nvSpPr>
          <p:cNvPr id="13" name="CuadroTexto 1">
            <a:extLst>
              <a:ext uri="{FF2B5EF4-FFF2-40B4-BE49-F238E27FC236}">
                <a16:creationId xmlns:a16="http://schemas.microsoft.com/office/drawing/2014/main" id="{7B2BA398-D24D-9ADB-FC23-5F0FD05664BD}"/>
              </a:ext>
            </a:extLst>
          </p:cNvPr>
          <p:cNvSpPr txBox="1"/>
          <p:nvPr/>
        </p:nvSpPr>
        <p:spPr>
          <a:xfrm>
            <a:off x="1049816" y="761211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</a:t>
            </a:r>
          </a:p>
        </p:txBody>
      </p:sp>
      <p:sp>
        <p:nvSpPr>
          <p:cNvPr id="14" name="CuadroTexto 1">
            <a:extLst>
              <a:ext uri="{FF2B5EF4-FFF2-40B4-BE49-F238E27FC236}">
                <a16:creationId xmlns:a16="http://schemas.microsoft.com/office/drawing/2014/main" id="{C9E582F5-2ED6-D6D6-C343-B8F4B27AC3D9}"/>
              </a:ext>
            </a:extLst>
          </p:cNvPr>
          <p:cNvSpPr txBox="1"/>
          <p:nvPr/>
        </p:nvSpPr>
        <p:spPr>
          <a:xfrm>
            <a:off x="3301496" y="761211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02</a:t>
            </a:r>
          </a:p>
        </p:txBody>
      </p:sp>
      <p:sp>
        <p:nvSpPr>
          <p:cNvPr id="15" name="CuadroTexto 1">
            <a:extLst>
              <a:ext uri="{FF2B5EF4-FFF2-40B4-BE49-F238E27FC236}">
                <a16:creationId xmlns:a16="http://schemas.microsoft.com/office/drawing/2014/main" id="{FC060CF3-8662-3D4D-1A0A-F6C2DC27E524}"/>
              </a:ext>
            </a:extLst>
          </p:cNvPr>
          <p:cNvSpPr txBox="1"/>
          <p:nvPr/>
        </p:nvSpPr>
        <p:spPr>
          <a:xfrm>
            <a:off x="5411236" y="761211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</a:t>
            </a:r>
          </a:p>
        </p:txBody>
      </p:sp>
      <p:sp>
        <p:nvSpPr>
          <p:cNvPr id="16" name="CuadroTexto 1">
            <a:extLst>
              <a:ext uri="{FF2B5EF4-FFF2-40B4-BE49-F238E27FC236}">
                <a16:creationId xmlns:a16="http://schemas.microsoft.com/office/drawing/2014/main" id="{ECE744F8-12A1-0189-6D3F-B3A3479BD582}"/>
              </a:ext>
            </a:extLst>
          </p:cNvPr>
          <p:cNvSpPr txBox="1"/>
          <p:nvPr/>
        </p:nvSpPr>
        <p:spPr>
          <a:xfrm>
            <a:off x="7520975" y="761211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04</a:t>
            </a:r>
          </a:p>
        </p:txBody>
      </p:sp>
      <p:sp>
        <p:nvSpPr>
          <p:cNvPr id="17" name="CuadroTexto 1">
            <a:extLst>
              <a:ext uri="{FF2B5EF4-FFF2-40B4-BE49-F238E27FC236}">
                <a16:creationId xmlns:a16="http://schemas.microsoft.com/office/drawing/2014/main" id="{ECB589AA-F0B0-CBE8-E8C8-570B2B536C57}"/>
              </a:ext>
            </a:extLst>
          </p:cNvPr>
          <p:cNvSpPr txBox="1"/>
          <p:nvPr/>
        </p:nvSpPr>
        <p:spPr>
          <a:xfrm>
            <a:off x="2850400" y="3198240"/>
            <a:ext cx="18171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Versionado en sus APIs</a:t>
            </a:r>
          </a:p>
        </p:txBody>
      </p:sp>
      <p:sp>
        <p:nvSpPr>
          <p:cNvPr id="18" name="CuadroTexto 1">
            <a:extLst>
              <a:ext uri="{FF2B5EF4-FFF2-40B4-BE49-F238E27FC236}">
                <a16:creationId xmlns:a16="http://schemas.microsoft.com/office/drawing/2014/main" id="{5F7FD74E-AE1D-988B-B8A3-A97ED8AB7ECD}"/>
              </a:ext>
            </a:extLst>
          </p:cNvPr>
          <p:cNvSpPr txBox="1"/>
          <p:nvPr/>
        </p:nvSpPr>
        <p:spPr>
          <a:xfrm>
            <a:off x="4886236" y="3198240"/>
            <a:ext cx="18171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Segmentar por Regiones</a:t>
            </a:r>
          </a:p>
        </p:txBody>
      </p:sp>
      <p:sp>
        <p:nvSpPr>
          <p:cNvPr id="19" name="CuadroTexto 1">
            <a:extLst>
              <a:ext uri="{FF2B5EF4-FFF2-40B4-BE49-F238E27FC236}">
                <a16:creationId xmlns:a16="http://schemas.microsoft.com/office/drawing/2014/main" id="{685C087F-3DBA-9FB8-E304-3A655EBB5554}"/>
              </a:ext>
            </a:extLst>
          </p:cNvPr>
          <p:cNvSpPr txBox="1"/>
          <p:nvPr/>
        </p:nvSpPr>
        <p:spPr>
          <a:xfrm>
            <a:off x="6978853" y="3298267"/>
            <a:ext cx="18171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/ B Testing</a:t>
            </a:r>
          </a:p>
        </p:txBody>
      </p:sp>
      <p:sp>
        <p:nvSpPr>
          <p:cNvPr id="21" name="CuadroTexto 1">
            <a:extLst>
              <a:ext uri="{FF2B5EF4-FFF2-40B4-BE49-F238E27FC236}">
                <a16:creationId xmlns:a16="http://schemas.microsoft.com/office/drawing/2014/main" id="{764A0D9A-B773-6613-64AB-B72DFAFAC9BE}"/>
              </a:ext>
            </a:extLst>
          </p:cNvPr>
          <p:cNvSpPr txBox="1"/>
          <p:nvPr/>
        </p:nvSpPr>
        <p:spPr>
          <a:xfrm>
            <a:off x="1687395" y="4247228"/>
            <a:ext cx="5960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¿Qué patrón implementar?</a:t>
            </a:r>
          </a:p>
        </p:txBody>
      </p:sp>
    </p:spTree>
    <p:extLst>
      <p:ext uri="{BB962C8B-B14F-4D97-AF65-F5344CB8AC3E}">
        <p14:creationId xmlns:p14="http://schemas.microsoft.com/office/powerpoint/2010/main" val="38241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 animBg="1"/>
      <p:bldP spid="3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80DCB-5549-4C53-01EE-0A8B0955D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933B4DB-7A32-217A-7414-9650C7ED172F}"/>
              </a:ext>
            </a:extLst>
          </p:cNvPr>
          <p:cNvSpPr/>
          <p:nvPr/>
        </p:nvSpPr>
        <p:spPr>
          <a:xfrm>
            <a:off x="2827002" y="384638"/>
            <a:ext cx="3295231" cy="32952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" name="CuadroTexto 5">
            <a:extLst>
              <a:ext uri="{FF2B5EF4-FFF2-40B4-BE49-F238E27FC236}">
                <a16:creationId xmlns:a16="http://schemas.microsoft.com/office/drawing/2014/main" id="{B85A5ADC-0AC3-7227-E4AE-C65162447298}"/>
              </a:ext>
            </a:extLst>
          </p:cNvPr>
          <p:cNvSpPr txBox="1"/>
          <p:nvPr/>
        </p:nvSpPr>
        <p:spPr>
          <a:xfrm>
            <a:off x="1141588" y="4052330"/>
            <a:ext cx="6666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Formato de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archivo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usado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definir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objetos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Kubernetes (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como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Deployments y Services)</a:t>
            </a:r>
            <a:endParaRPr lang="es-PE" sz="1100" dirty="0"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8674" name="Picture 2" descr="YAML: Guía Completa de Usos y Ventajas » Blog Redes">
            <a:extLst>
              <a:ext uri="{FF2B5EF4-FFF2-40B4-BE49-F238E27FC236}">
                <a16:creationId xmlns:a16="http://schemas.microsoft.com/office/drawing/2014/main" id="{F8C2DD5F-AF0D-6B01-8DDD-8251847A0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092" y="875726"/>
            <a:ext cx="2051050" cy="231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419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C3766-FE36-9A8A-7211-022647A10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273159E-FE21-0F73-E8FA-EFD41AEF4ABE}"/>
              </a:ext>
            </a:extLst>
          </p:cNvPr>
          <p:cNvSpPr/>
          <p:nvPr/>
        </p:nvSpPr>
        <p:spPr>
          <a:xfrm>
            <a:off x="2827002" y="384638"/>
            <a:ext cx="3295231" cy="32952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" name="CuadroTexto 5">
            <a:extLst>
              <a:ext uri="{FF2B5EF4-FFF2-40B4-BE49-F238E27FC236}">
                <a16:creationId xmlns:a16="http://schemas.microsoft.com/office/drawing/2014/main" id="{4DE0E347-DE40-DE93-BE9B-1743B604D7EE}"/>
              </a:ext>
            </a:extLst>
          </p:cNvPr>
          <p:cNvSpPr txBox="1"/>
          <p:nvPr/>
        </p:nvSpPr>
        <p:spPr>
          <a:xfrm>
            <a:off x="1141588" y="4041615"/>
            <a:ext cx="6666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Herramienta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definir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levantar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múltiples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contenedores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Docker con un solo commando.</a:t>
            </a:r>
            <a:endParaRPr lang="es-PE" sz="1100" dirty="0"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9698" name="Picture 2" descr="Despliegue de aplicaciones con Docker Compose">
            <a:extLst>
              <a:ext uri="{FF2B5EF4-FFF2-40B4-BE49-F238E27FC236}">
                <a16:creationId xmlns:a16="http://schemas.microsoft.com/office/drawing/2014/main" id="{5FE946DD-AA24-16F4-AD1A-00BEF2009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868" y="1007994"/>
            <a:ext cx="2079498" cy="204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002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EB186-5D84-8AC3-EA64-0F960B9CB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E301AA1-8460-B0E0-4ABA-3A4BBEAD0E8B}"/>
              </a:ext>
            </a:extLst>
          </p:cNvPr>
          <p:cNvSpPr/>
          <p:nvPr/>
        </p:nvSpPr>
        <p:spPr>
          <a:xfrm>
            <a:off x="678291" y="-2065825"/>
            <a:ext cx="1549100" cy="1549100"/>
          </a:xfrm>
          <a:prstGeom prst="ellipse">
            <a:avLst/>
          </a:prstGeom>
          <a:solidFill>
            <a:srgbClr val="FF3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1ED166-19B5-7AC5-2371-085082A9AAF2}"/>
              </a:ext>
            </a:extLst>
          </p:cNvPr>
          <p:cNvSpPr/>
          <p:nvPr/>
        </p:nvSpPr>
        <p:spPr>
          <a:xfrm>
            <a:off x="7149449" y="-2065825"/>
            <a:ext cx="1549100" cy="1549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AADDA6D-75AC-7EF0-3FFD-9648563DB17B}"/>
              </a:ext>
            </a:extLst>
          </p:cNvPr>
          <p:cNvSpPr/>
          <p:nvPr/>
        </p:nvSpPr>
        <p:spPr>
          <a:xfrm>
            <a:off x="5039709" y="-2065825"/>
            <a:ext cx="1549100" cy="1549100"/>
          </a:xfrm>
          <a:prstGeom prst="ellipse">
            <a:avLst/>
          </a:prstGeom>
          <a:solidFill>
            <a:srgbClr val="FF3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BFE514-A618-7748-4DBA-0B7FE0716A5B}"/>
              </a:ext>
            </a:extLst>
          </p:cNvPr>
          <p:cNvSpPr/>
          <p:nvPr/>
        </p:nvSpPr>
        <p:spPr>
          <a:xfrm>
            <a:off x="2929969" y="-2065825"/>
            <a:ext cx="1549100" cy="1549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pic>
        <p:nvPicPr>
          <p:cNvPr id="1030" name="Picture 6" descr="Person PNGs for Free Download">
            <a:extLst>
              <a:ext uri="{FF2B5EF4-FFF2-40B4-BE49-F238E27FC236}">
                <a16:creationId xmlns:a16="http://schemas.microsoft.com/office/drawing/2014/main" id="{9B9570F7-B79F-D6B2-87A5-83760CAAF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28" y="-1973605"/>
            <a:ext cx="1265225" cy="126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del Man PNG Transparent Images Free Download | Vector Files | Pngtree">
            <a:extLst>
              <a:ext uri="{FF2B5EF4-FFF2-40B4-BE49-F238E27FC236}">
                <a16:creationId xmlns:a16="http://schemas.microsoft.com/office/drawing/2014/main" id="{C6CCE3D7-BD02-8F69-71F5-B5D663D7D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131" y="-2063651"/>
            <a:ext cx="1198829" cy="135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n PNG Images, Download 83000+ Man PNG Resources with Transparent  Background">
            <a:extLst>
              <a:ext uri="{FF2B5EF4-FFF2-40B4-BE49-F238E27FC236}">
                <a16:creationId xmlns:a16="http://schemas.microsoft.com/office/drawing/2014/main" id="{DAB871D3-CC6A-9F17-5D4C-0B24A37A5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428" y="-1973605"/>
            <a:ext cx="1121907" cy="112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Men - Robert Negoita - Full Size PNG Image - PNGkit">
            <a:extLst>
              <a:ext uri="{FF2B5EF4-FFF2-40B4-BE49-F238E27FC236}">
                <a16:creationId xmlns:a16="http://schemas.microsoft.com/office/drawing/2014/main" id="{A31F86FC-741A-75D5-F6F6-BDA3A51BB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798" y="-1905948"/>
            <a:ext cx="1266402" cy="105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">
            <a:extLst>
              <a:ext uri="{FF2B5EF4-FFF2-40B4-BE49-F238E27FC236}">
                <a16:creationId xmlns:a16="http://schemas.microsoft.com/office/drawing/2014/main" id="{678E5216-735D-A919-DDB4-2BEDFD1703A1}"/>
              </a:ext>
            </a:extLst>
          </p:cNvPr>
          <p:cNvSpPr txBox="1"/>
          <p:nvPr/>
        </p:nvSpPr>
        <p:spPr>
          <a:xfrm>
            <a:off x="507694" y="3198240"/>
            <a:ext cx="18171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Arquitectura de Microservicios</a:t>
            </a:r>
          </a:p>
        </p:txBody>
      </p:sp>
      <p:sp>
        <p:nvSpPr>
          <p:cNvPr id="13" name="CuadroTexto 1">
            <a:extLst>
              <a:ext uri="{FF2B5EF4-FFF2-40B4-BE49-F238E27FC236}">
                <a16:creationId xmlns:a16="http://schemas.microsoft.com/office/drawing/2014/main" id="{F3922C91-01C6-F10B-5B5A-14D4F0C6A456}"/>
              </a:ext>
            </a:extLst>
          </p:cNvPr>
          <p:cNvSpPr txBox="1"/>
          <p:nvPr/>
        </p:nvSpPr>
        <p:spPr>
          <a:xfrm>
            <a:off x="1113825" y="2315956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</a:t>
            </a:r>
          </a:p>
        </p:txBody>
      </p:sp>
      <p:sp>
        <p:nvSpPr>
          <p:cNvPr id="14" name="CuadroTexto 1">
            <a:extLst>
              <a:ext uri="{FF2B5EF4-FFF2-40B4-BE49-F238E27FC236}">
                <a16:creationId xmlns:a16="http://schemas.microsoft.com/office/drawing/2014/main" id="{4BAD467D-603C-616B-BA59-4E1D34D6DB96}"/>
              </a:ext>
            </a:extLst>
          </p:cNvPr>
          <p:cNvSpPr txBox="1"/>
          <p:nvPr/>
        </p:nvSpPr>
        <p:spPr>
          <a:xfrm>
            <a:off x="3365504" y="2315956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02</a:t>
            </a:r>
          </a:p>
        </p:txBody>
      </p:sp>
      <p:sp>
        <p:nvSpPr>
          <p:cNvPr id="15" name="CuadroTexto 1">
            <a:extLst>
              <a:ext uri="{FF2B5EF4-FFF2-40B4-BE49-F238E27FC236}">
                <a16:creationId xmlns:a16="http://schemas.microsoft.com/office/drawing/2014/main" id="{842367A3-1ED1-3EF0-F882-0705E0227F99}"/>
              </a:ext>
            </a:extLst>
          </p:cNvPr>
          <p:cNvSpPr txBox="1"/>
          <p:nvPr/>
        </p:nvSpPr>
        <p:spPr>
          <a:xfrm>
            <a:off x="5475244" y="2315956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</a:t>
            </a:r>
          </a:p>
        </p:txBody>
      </p:sp>
      <p:sp>
        <p:nvSpPr>
          <p:cNvPr id="16" name="CuadroTexto 1">
            <a:extLst>
              <a:ext uri="{FF2B5EF4-FFF2-40B4-BE49-F238E27FC236}">
                <a16:creationId xmlns:a16="http://schemas.microsoft.com/office/drawing/2014/main" id="{8AEF83C7-CE6D-21C1-5D2B-30F84DB3294C}"/>
              </a:ext>
            </a:extLst>
          </p:cNvPr>
          <p:cNvSpPr txBox="1"/>
          <p:nvPr/>
        </p:nvSpPr>
        <p:spPr>
          <a:xfrm>
            <a:off x="7584984" y="2315956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04</a:t>
            </a:r>
          </a:p>
        </p:txBody>
      </p:sp>
      <p:sp>
        <p:nvSpPr>
          <p:cNvPr id="17" name="CuadroTexto 1">
            <a:extLst>
              <a:ext uri="{FF2B5EF4-FFF2-40B4-BE49-F238E27FC236}">
                <a16:creationId xmlns:a16="http://schemas.microsoft.com/office/drawing/2014/main" id="{50EB34DF-2A01-3108-5AD5-315015465430}"/>
              </a:ext>
            </a:extLst>
          </p:cNvPr>
          <p:cNvSpPr txBox="1"/>
          <p:nvPr/>
        </p:nvSpPr>
        <p:spPr>
          <a:xfrm>
            <a:off x="2850400" y="3198240"/>
            <a:ext cx="18171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Versionado en sus APIs</a:t>
            </a:r>
          </a:p>
        </p:txBody>
      </p:sp>
      <p:sp>
        <p:nvSpPr>
          <p:cNvPr id="18" name="CuadroTexto 1">
            <a:extLst>
              <a:ext uri="{FF2B5EF4-FFF2-40B4-BE49-F238E27FC236}">
                <a16:creationId xmlns:a16="http://schemas.microsoft.com/office/drawing/2014/main" id="{C0D279B9-2E27-A5D6-24B5-79FA26EE5071}"/>
              </a:ext>
            </a:extLst>
          </p:cNvPr>
          <p:cNvSpPr txBox="1"/>
          <p:nvPr/>
        </p:nvSpPr>
        <p:spPr>
          <a:xfrm>
            <a:off x="4886236" y="3198240"/>
            <a:ext cx="18171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Segmentar por Regiones</a:t>
            </a:r>
          </a:p>
        </p:txBody>
      </p:sp>
      <p:sp>
        <p:nvSpPr>
          <p:cNvPr id="19" name="CuadroTexto 1">
            <a:extLst>
              <a:ext uri="{FF2B5EF4-FFF2-40B4-BE49-F238E27FC236}">
                <a16:creationId xmlns:a16="http://schemas.microsoft.com/office/drawing/2014/main" id="{A337EC16-C65E-5A05-A142-4F0FE353F6BA}"/>
              </a:ext>
            </a:extLst>
          </p:cNvPr>
          <p:cNvSpPr txBox="1"/>
          <p:nvPr/>
        </p:nvSpPr>
        <p:spPr>
          <a:xfrm>
            <a:off x="6978853" y="3298267"/>
            <a:ext cx="18171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/ B Testing</a:t>
            </a:r>
          </a:p>
        </p:txBody>
      </p:sp>
      <p:sp>
        <p:nvSpPr>
          <p:cNvPr id="21" name="CuadroTexto 1">
            <a:extLst>
              <a:ext uri="{FF2B5EF4-FFF2-40B4-BE49-F238E27FC236}">
                <a16:creationId xmlns:a16="http://schemas.microsoft.com/office/drawing/2014/main" id="{9CF0F246-4BEA-671B-3FCC-FDC6F1DFCA97}"/>
              </a:ext>
            </a:extLst>
          </p:cNvPr>
          <p:cNvSpPr txBox="1"/>
          <p:nvPr/>
        </p:nvSpPr>
        <p:spPr>
          <a:xfrm>
            <a:off x="1687395" y="4247228"/>
            <a:ext cx="5960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¿Qué patrón implementar?</a:t>
            </a:r>
          </a:p>
        </p:txBody>
      </p:sp>
    </p:spTree>
    <p:extLst>
      <p:ext uri="{BB962C8B-B14F-4D97-AF65-F5344CB8AC3E}">
        <p14:creationId xmlns:p14="http://schemas.microsoft.com/office/powerpoint/2010/main" val="327985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9D944-EDBE-37E7-BA8C-73002B2B3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2537D17-AB03-8694-9B04-9F436D3A90FE}"/>
              </a:ext>
            </a:extLst>
          </p:cNvPr>
          <p:cNvSpPr/>
          <p:nvPr/>
        </p:nvSpPr>
        <p:spPr>
          <a:xfrm>
            <a:off x="641715" y="1549705"/>
            <a:ext cx="1549100" cy="1549100"/>
          </a:xfrm>
          <a:prstGeom prst="ellipse">
            <a:avLst/>
          </a:prstGeom>
          <a:solidFill>
            <a:srgbClr val="FF3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EEB05B-9DDC-F903-4030-4B14A99240AE}"/>
              </a:ext>
            </a:extLst>
          </p:cNvPr>
          <p:cNvSpPr/>
          <p:nvPr/>
        </p:nvSpPr>
        <p:spPr>
          <a:xfrm>
            <a:off x="7112873" y="1549705"/>
            <a:ext cx="1549100" cy="1549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957EDA8-672A-415B-9486-576BE9911C59}"/>
              </a:ext>
            </a:extLst>
          </p:cNvPr>
          <p:cNvSpPr/>
          <p:nvPr/>
        </p:nvSpPr>
        <p:spPr>
          <a:xfrm>
            <a:off x="5003133" y="1549705"/>
            <a:ext cx="1549100" cy="1549100"/>
          </a:xfrm>
          <a:prstGeom prst="ellipse">
            <a:avLst/>
          </a:prstGeom>
          <a:solidFill>
            <a:srgbClr val="FF3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0A1C5E-06AF-223A-B760-4D1B1C2EBD40}"/>
              </a:ext>
            </a:extLst>
          </p:cNvPr>
          <p:cNvSpPr/>
          <p:nvPr/>
        </p:nvSpPr>
        <p:spPr>
          <a:xfrm>
            <a:off x="2893393" y="1549705"/>
            <a:ext cx="1549100" cy="1549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pic>
        <p:nvPicPr>
          <p:cNvPr id="1030" name="Picture 6" descr="Person PNGs for Free Download">
            <a:extLst>
              <a:ext uri="{FF2B5EF4-FFF2-40B4-BE49-F238E27FC236}">
                <a16:creationId xmlns:a16="http://schemas.microsoft.com/office/drawing/2014/main" id="{1126083A-410F-F372-8005-2C96C794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52" y="1641925"/>
            <a:ext cx="1265225" cy="126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del Man PNG Transparent Images Free Download | Vector Files | Pngtree">
            <a:extLst>
              <a:ext uri="{FF2B5EF4-FFF2-40B4-BE49-F238E27FC236}">
                <a16:creationId xmlns:a16="http://schemas.microsoft.com/office/drawing/2014/main" id="{F8796265-5B36-01FD-EDE0-5C3A2128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55" y="1551879"/>
            <a:ext cx="1198829" cy="135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n PNG Images, Download 83000+ Man PNG Resources with Transparent  Background">
            <a:extLst>
              <a:ext uri="{FF2B5EF4-FFF2-40B4-BE49-F238E27FC236}">
                <a16:creationId xmlns:a16="http://schemas.microsoft.com/office/drawing/2014/main" id="{9AE00B82-9FE4-64AA-DC35-86CFF151A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52" y="1641925"/>
            <a:ext cx="1121907" cy="112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Men - Robert Negoita - Full Size PNG Image - PNGkit">
            <a:extLst>
              <a:ext uri="{FF2B5EF4-FFF2-40B4-BE49-F238E27FC236}">
                <a16:creationId xmlns:a16="http://schemas.microsoft.com/office/drawing/2014/main" id="{61A8D26B-909A-0883-91C8-99FB523B9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222" y="1709582"/>
            <a:ext cx="1266402" cy="105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">
            <a:extLst>
              <a:ext uri="{FF2B5EF4-FFF2-40B4-BE49-F238E27FC236}">
                <a16:creationId xmlns:a16="http://schemas.microsoft.com/office/drawing/2014/main" id="{9155CF07-B796-01F0-8322-9E4C0354033F}"/>
              </a:ext>
            </a:extLst>
          </p:cNvPr>
          <p:cNvSpPr txBox="1"/>
          <p:nvPr/>
        </p:nvSpPr>
        <p:spPr>
          <a:xfrm>
            <a:off x="507694" y="3198240"/>
            <a:ext cx="18171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Arquitectura de Microservicios</a:t>
            </a:r>
          </a:p>
        </p:txBody>
      </p:sp>
      <p:sp>
        <p:nvSpPr>
          <p:cNvPr id="13" name="CuadroTexto 1">
            <a:extLst>
              <a:ext uri="{FF2B5EF4-FFF2-40B4-BE49-F238E27FC236}">
                <a16:creationId xmlns:a16="http://schemas.microsoft.com/office/drawing/2014/main" id="{E3C1ABAC-560F-8296-EE0C-46B7383D23D1}"/>
              </a:ext>
            </a:extLst>
          </p:cNvPr>
          <p:cNvSpPr txBox="1"/>
          <p:nvPr/>
        </p:nvSpPr>
        <p:spPr>
          <a:xfrm>
            <a:off x="1049816" y="761211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</a:t>
            </a:r>
          </a:p>
        </p:txBody>
      </p:sp>
      <p:sp>
        <p:nvSpPr>
          <p:cNvPr id="14" name="CuadroTexto 1">
            <a:extLst>
              <a:ext uri="{FF2B5EF4-FFF2-40B4-BE49-F238E27FC236}">
                <a16:creationId xmlns:a16="http://schemas.microsoft.com/office/drawing/2014/main" id="{047DC62C-2D48-1599-CF6E-853ED44FA183}"/>
              </a:ext>
            </a:extLst>
          </p:cNvPr>
          <p:cNvSpPr txBox="1"/>
          <p:nvPr/>
        </p:nvSpPr>
        <p:spPr>
          <a:xfrm>
            <a:off x="3301496" y="761211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02</a:t>
            </a:r>
          </a:p>
        </p:txBody>
      </p:sp>
      <p:sp>
        <p:nvSpPr>
          <p:cNvPr id="15" name="CuadroTexto 1">
            <a:extLst>
              <a:ext uri="{FF2B5EF4-FFF2-40B4-BE49-F238E27FC236}">
                <a16:creationId xmlns:a16="http://schemas.microsoft.com/office/drawing/2014/main" id="{E862698F-693C-550D-4F03-2977255E1495}"/>
              </a:ext>
            </a:extLst>
          </p:cNvPr>
          <p:cNvSpPr txBox="1"/>
          <p:nvPr/>
        </p:nvSpPr>
        <p:spPr>
          <a:xfrm>
            <a:off x="5411236" y="761211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</a:t>
            </a:r>
          </a:p>
        </p:txBody>
      </p:sp>
      <p:sp>
        <p:nvSpPr>
          <p:cNvPr id="16" name="CuadroTexto 1">
            <a:extLst>
              <a:ext uri="{FF2B5EF4-FFF2-40B4-BE49-F238E27FC236}">
                <a16:creationId xmlns:a16="http://schemas.microsoft.com/office/drawing/2014/main" id="{DE3EB2A4-0897-A8EB-508B-72CCBB433934}"/>
              </a:ext>
            </a:extLst>
          </p:cNvPr>
          <p:cNvSpPr txBox="1"/>
          <p:nvPr/>
        </p:nvSpPr>
        <p:spPr>
          <a:xfrm>
            <a:off x="7520976" y="761211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04</a:t>
            </a:r>
          </a:p>
        </p:txBody>
      </p:sp>
      <p:sp>
        <p:nvSpPr>
          <p:cNvPr id="17" name="CuadroTexto 1">
            <a:extLst>
              <a:ext uri="{FF2B5EF4-FFF2-40B4-BE49-F238E27FC236}">
                <a16:creationId xmlns:a16="http://schemas.microsoft.com/office/drawing/2014/main" id="{9BFCFECE-982A-33DB-3DBD-3A5AD807F873}"/>
              </a:ext>
            </a:extLst>
          </p:cNvPr>
          <p:cNvSpPr txBox="1"/>
          <p:nvPr/>
        </p:nvSpPr>
        <p:spPr>
          <a:xfrm>
            <a:off x="2850400" y="3198240"/>
            <a:ext cx="18171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Versionado en sus APIs</a:t>
            </a:r>
          </a:p>
        </p:txBody>
      </p:sp>
      <p:sp>
        <p:nvSpPr>
          <p:cNvPr id="18" name="CuadroTexto 1">
            <a:extLst>
              <a:ext uri="{FF2B5EF4-FFF2-40B4-BE49-F238E27FC236}">
                <a16:creationId xmlns:a16="http://schemas.microsoft.com/office/drawing/2014/main" id="{ACD52564-E8C5-35C8-4526-7C7671EF2F08}"/>
              </a:ext>
            </a:extLst>
          </p:cNvPr>
          <p:cNvSpPr txBox="1"/>
          <p:nvPr/>
        </p:nvSpPr>
        <p:spPr>
          <a:xfrm>
            <a:off x="4886236" y="3198240"/>
            <a:ext cx="18171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Segmentar por Regiones</a:t>
            </a:r>
          </a:p>
        </p:txBody>
      </p:sp>
      <p:sp>
        <p:nvSpPr>
          <p:cNvPr id="19" name="CuadroTexto 1">
            <a:extLst>
              <a:ext uri="{FF2B5EF4-FFF2-40B4-BE49-F238E27FC236}">
                <a16:creationId xmlns:a16="http://schemas.microsoft.com/office/drawing/2014/main" id="{A9D0640A-5F78-15CF-BE5E-C5867C407599}"/>
              </a:ext>
            </a:extLst>
          </p:cNvPr>
          <p:cNvSpPr txBox="1"/>
          <p:nvPr/>
        </p:nvSpPr>
        <p:spPr>
          <a:xfrm>
            <a:off x="6978853" y="3298267"/>
            <a:ext cx="18171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/ B Testing</a:t>
            </a:r>
          </a:p>
        </p:txBody>
      </p:sp>
      <p:sp>
        <p:nvSpPr>
          <p:cNvPr id="21" name="CuadroTexto 1">
            <a:extLst>
              <a:ext uri="{FF2B5EF4-FFF2-40B4-BE49-F238E27FC236}">
                <a16:creationId xmlns:a16="http://schemas.microsoft.com/office/drawing/2014/main" id="{01D642F7-86FF-1C76-1712-EA560CE5E479}"/>
              </a:ext>
            </a:extLst>
          </p:cNvPr>
          <p:cNvSpPr txBox="1"/>
          <p:nvPr/>
        </p:nvSpPr>
        <p:spPr>
          <a:xfrm>
            <a:off x="2407143" y="4247228"/>
            <a:ext cx="4520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GATEWAY ROUTING</a:t>
            </a:r>
          </a:p>
        </p:txBody>
      </p:sp>
    </p:spTree>
    <p:extLst>
      <p:ext uri="{BB962C8B-B14F-4D97-AF65-F5344CB8AC3E}">
        <p14:creationId xmlns:p14="http://schemas.microsoft.com/office/powerpoint/2010/main" val="3085479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D4215-E1F2-4C38-4865-C259624AA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DDD4F7-7393-1187-BAFE-5C0315774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>
              <a:lnSpc>
                <a:spcPts val="8000"/>
              </a:lnSpc>
            </a:pPr>
            <a:r>
              <a:rPr lang="es" sz="2100" dirty="0"/>
              <a:t>Capítulo 03</a:t>
            </a:r>
            <a:br>
              <a:rPr lang="es" sz="2100" dirty="0"/>
            </a:br>
            <a:r>
              <a:rPr lang="es" sz="1000" b="0" i="1" dirty="0"/>
              <a:t>Demo</a:t>
            </a:r>
            <a:endParaRPr lang="es-PE" sz="1000" b="0" i="1" dirty="0"/>
          </a:p>
        </p:txBody>
      </p:sp>
    </p:spTree>
    <p:extLst>
      <p:ext uri="{BB962C8B-B14F-4D97-AF65-F5344CB8AC3E}">
        <p14:creationId xmlns:p14="http://schemas.microsoft.com/office/powerpoint/2010/main" val="4175296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D688F-11D3-06F3-8CAC-8BD2D9F1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96AF40-BE5D-4E70-9555-2C6C6314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>
              <a:lnSpc>
                <a:spcPts val="8000"/>
              </a:lnSpc>
            </a:pPr>
            <a:r>
              <a:rPr lang="es" sz="2100" dirty="0"/>
              <a:t>Capítulo 04</a:t>
            </a:r>
            <a:br>
              <a:rPr lang="es" sz="2100" dirty="0"/>
            </a:br>
            <a:r>
              <a:rPr lang="es" sz="1000" b="0" i="1" dirty="0"/>
              <a:t>Ventajas &amp; Desventajas</a:t>
            </a:r>
            <a:endParaRPr lang="es-PE" sz="1000" b="0" i="1" dirty="0"/>
          </a:p>
        </p:txBody>
      </p:sp>
    </p:spTree>
    <p:extLst>
      <p:ext uri="{BB962C8B-B14F-4D97-AF65-F5344CB8AC3E}">
        <p14:creationId xmlns:p14="http://schemas.microsoft.com/office/powerpoint/2010/main" val="3094537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3462DE-7181-6719-F265-97FBAF773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2406" y="864148"/>
            <a:ext cx="2544064" cy="464100"/>
          </a:xfrm>
        </p:spPr>
        <p:txBody>
          <a:bodyPr/>
          <a:lstStyle/>
          <a:p>
            <a:pPr algn="ctr"/>
            <a:r>
              <a:rPr lang="en-PE" sz="2000" b="1" dirty="0"/>
              <a:t>DESVENTAJAS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D32861E-F70D-7BFA-E47C-DEAD657D6A2B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4956199" y="1785810"/>
            <a:ext cx="3285460" cy="1743774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400" b="1" dirty="0">
                <a:solidFill>
                  <a:srgbClr val="0E0E0E"/>
                </a:solidFill>
              </a:rPr>
              <a:t>Simplicidad para el cliente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400" b="1" dirty="0">
                <a:solidFill>
                  <a:srgbClr val="0E0E0E"/>
                </a:solidFill>
              </a:rPr>
              <a:t>Flexibilidad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400" b="1" dirty="0">
                <a:solidFill>
                  <a:srgbClr val="0E0E0E"/>
                </a:solidFill>
              </a:rPr>
              <a:t>Escalabilidad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400" b="1" dirty="0">
                <a:solidFill>
                  <a:srgbClr val="0E0E0E"/>
                </a:solidFill>
              </a:rPr>
              <a:t>Gestión centralizada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400" b="1" dirty="0">
                <a:solidFill>
                  <a:srgbClr val="0E0E0E"/>
                </a:solidFill>
              </a:rPr>
              <a:t>Abstracción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84B4760-2F8C-D291-744C-12D38383C90F}"/>
              </a:ext>
            </a:extLst>
          </p:cNvPr>
          <p:cNvSpPr txBox="1">
            <a:spLocks/>
          </p:cNvSpPr>
          <p:nvPr/>
        </p:nvSpPr>
        <p:spPr>
          <a:xfrm>
            <a:off x="5184800" y="864148"/>
            <a:ext cx="282825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200" b="0" i="0" u="none" strike="noStrike" cap="none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-PE" sz="2000" b="1" dirty="0"/>
              <a:t>VENTAJAS</a:t>
            </a:r>
          </a:p>
        </p:txBody>
      </p:sp>
      <p:sp>
        <p:nvSpPr>
          <p:cNvPr id="4" name="Subtitle 7">
            <a:extLst>
              <a:ext uri="{FF2B5EF4-FFF2-40B4-BE49-F238E27FC236}">
                <a16:creationId xmlns:a16="http://schemas.microsoft.com/office/drawing/2014/main" id="{12E56A85-8D70-9BF5-81BD-EFFDDECCD6C5}"/>
              </a:ext>
            </a:extLst>
          </p:cNvPr>
          <p:cNvSpPr txBox="1">
            <a:spLocks/>
          </p:cNvSpPr>
          <p:nvPr/>
        </p:nvSpPr>
        <p:spPr>
          <a:xfrm>
            <a:off x="631708" y="1785810"/>
            <a:ext cx="3285460" cy="174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400" b="1" dirty="0">
                <a:solidFill>
                  <a:srgbClr val="0E0E0E"/>
                </a:solidFill>
              </a:rPr>
              <a:t>Punto único de falla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400" b="1" dirty="0">
                <a:solidFill>
                  <a:srgbClr val="0E0E0E"/>
                </a:solidFill>
              </a:rPr>
              <a:t>Complejidad adicional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400" b="1" dirty="0">
                <a:solidFill>
                  <a:srgbClr val="0E0E0E"/>
                </a:solidFill>
              </a:rPr>
              <a:t>Latencia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400" b="1" dirty="0">
                <a:solidFill>
                  <a:srgbClr val="0E0E0E"/>
                </a:solidFill>
              </a:rPr>
              <a:t>Cuello de botella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400" b="1" dirty="0">
                <a:solidFill>
                  <a:srgbClr val="0E0E0E"/>
                </a:solidFill>
              </a:rPr>
              <a:t>Dependencias</a:t>
            </a:r>
          </a:p>
        </p:txBody>
      </p:sp>
    </p:spTree>
    <p:extLst>
      <p:ext uri="{BB962C8B-B14F-4D97-AF65-F5344CB8AC3E}">
        <p14:creationId xmlns:p14="http://schemas.microsoft.com/office/powerpoint/2010/main" val="372429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  <p:bldP spid="13" grpId="0"/>
      <p:bldP spid="4" grpId="0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CE8E9-68F8-F6B3-530B-06B76E453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66BF9-4F8D-46EE-11E8-17C4EC3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>
              <a:lnSpc>
                <a:spcPts val="8000"/>
              </a:lnSpc>
            </a:pPr>
            <a:r>
              <a:rPr lang="es" sz="2100" dirty="0"/>
              <a:t>Capítulo 05</a:t>
            </a:r>
            <a:br>
              <a:rPr lang="es" sz="2100" dirty="0"/>
            </a:br>
            <a:r>
              <a:rPr lang="es" sz="1000" b="0" i="1" dirty="0"/>
              <a:t>Despedida</a:t>
            </a:r>
            <a:endParaRPr lang="es-PE" sz="1000" b="0" i="1" dirty="0"/>
          </a:p>
        </p:txBody>
      </p:sp>
    </p:spTree>
    <p:extLst>
      <p:ext uri="{BB962C8B-B14F-4D97-AF65-F5344CB8AC3E}">
        <p14:creationId xmlns:p14="http://schemas.microsoft.com/office/powerpoint/2010/main" val="2045290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67014899-6DF1-900D-5000-414C4931D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8651E55-F697-B8A0-DB38-13E4AD66704A}"/>
              </a:ext>
            </a:extLst>
          </p:cNvPr>
          <p:cNvSpPr txBox="1"/>
          <p:nvPr/>
        </p:nvSpPr>
        <p:spPr>
          <a:xfrm>
            <a:off x="2665067" y="2140863"/>
            <a:ext cx="38138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5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UTILIDAD</a:t>
            </a:r>
          </a:p>
        </p:txBody>
      </p:sp>
    </p:spTree>
    <p:extLst>
      <p:ext uri="{BB962C8B-B14F-4D97-AF65-F5344CB8AC3E}">
        <p14:creationId xmlns:p14="http://schemas.microsoft.com/office/powerpoint/2010/main" val="135567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BC200-643B-454F-BB74-005A895C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>
              <a:lnSpc>
                <a:spcPts val="8000"/>
              </a:lnSpc>
            </a:pPr>
            <a:r>
              <a:rPr lang="es" sz="2100" dirty="0"/>
              <a:t>Muchas gracias</a:t>
            </a:r>
            <a:endParaRPr lang="es-PE" sz="2100" dirty="0"/>
          </a:p>
        </p:txBody>
      </p:sp>
    </p:spTree>
    <p:extLst>
      <p:ext uri="{BB962C8B-B14F-4D97-AF65-F5344CB8AC3E}">
        <p14:creationId xmlns:p14="http://schemas.microsoft.com/office/powerpoint/2010/main" val="315396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3B5D5-8619-AA1A-7884-616F95E57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F6868DB-7A79-F6EB-0A8C-210FE4775413}"/>
              </a:ext>
            </a:extLst>
          </p:cNvPr>
          <p:cNvSpPr/>
          <p:nvPr/>
        </p:nvSpPr>
        <p:spPr>
          <a:xfrm>
            <a:off x="2436877" y="357334"/>
            <a:ext cx="1549100" cy="1549100"/>
          </a:xfrm>
          <a:prstGeom prst="ellipse">
            <a:avLst/>
          </a:prstGeom>
          <a:solidFill>
            <a:srgbClr val="FF3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8BB605-2CDD-6846-ABC3-52302875C1A6}"/>
              </a:ext>
            </a:extLst>
          </p:cNvPr>
          <p:cNvSpPr/>
          <p:nvPr/>
        </p:nvSpPr>
        <p:spPr>
          <a:xfrm>
            <a:off x="391423" y="357334"/>
            <a:ext cx="1549100" cy="1549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D75A711-5F3C-5024-B329-82DFC0E789E6}"/>
              </a:ext>
            </a:extLst>
          </p:cNvPr>
          <p:cNvSpPr/>
          <p:nvPr/>
        </p:nvSpPr>
        <p:spPr>
          <a:xfrm>
            <a:off x="2419753" y="2742292"/>
            <a:ext cx="1549100" cy="1549100"/>
          </a:xfrm>
          <a:prstGeom prst="ellipse">
            <a:avLst/>
          </a:prstGeom>
          <a:solidFill>
            <a:srgbClr val="FF3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6C903CF-A3B9-B4BF-DBA1-27F07C60CADC}"/>
              </a:ext>
            </a:extLst>
          </p:cNvPr>
          <p:cNvSpPr/>
          <p:nvPr/>
        </p:nvSpPr>
        <p:spPr>
          <a:xfrm>
            <a:off x="334183" y="2732126"/>
            <a:ext cx="1549100" cy="1549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pic>
        <p:nvPicPr>
          <p:cNvPr id="1030" name="Picture 6" descr="Person PNGs for Free Download">
            <a:extLst>
              <a:ext uri="{FF2B5EF4-FFF2-40B4-BE49-F238E27FC236}">
                <a16:creationId xmlns:a16="http://schemas.microsoft.com/office/drawing/2014/main" id="{7D0DC17C-F709-93E7-7E03-23BD2F8BE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814" y="449554"/>
            <a:ext cx="1265225" cy="126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del Man PNG Transparent Images Free Download | Vector Files | Pngtree">
            <a:extLst>
              <a:ext uri="{FF2B5EF4-FFF2-40B4-BE49-F238E27FC236}">
                <a16:creationId xmlns:a16="http://schemas.microsoft.com/office/drawing/2014/main" id="{0417EC86-CF77-8A20-B5AE-25DB96797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45" y="2734300"/>
            <a:ext cx="1198829" cy="135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n PNG Images, Download 83000+ Man PNG Resources with Transparent  Background">
            <a:extLst>
              <a:ext uri="{FF2B5EF4-FFF2-40B4-BE49-F238E27FC236}">
                <a16:creationId xmlns:a16="http://schemas.microsoft.com/office/drawing/2014/main" id="{2EF975CA-C97F-5468-63E3-D2ACBE939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472" y="2834512"/>
            <a:ext cx="1121907" cy="112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Men - Robert Negoita - Full Size PNG Image - PNGkit">
            <a:extLst>
              <a:ext uri="{FF2B5EF4-FFF2-40B4-BE49-F238E27FC236}">
                <a16:creationId xmlns:a16="http://schemas.microsoft.com/office/drawing/2014/main" id="{0B824351-A187-16F6-C45F-1E765DF4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72" y="517211"/>
            <a:ext cx="1266402" cy="105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">
            <a:extLst>
              <a:ext uri="{FF2B5EF4-FFF2-40B4-BE49-F238E27FC236}">
                <a16:creationId xmlns:a16="http://schemas.microsoft.com/office/drawing/2014/main" id="{E0EF9153-8F57-418C-66E8-5D0905917A23}"/>
              </a:ext>
            </a:extLst>
          </p:cNvPr>
          <p:cNvSpPr txBox="1"/>
          <p:nvPr/>
        </p:nvSpPr>
        <p:spPr>
          <a:xfrm>
            <a:off x="2302856" y="2005869"/>
            <a:ext cx="18171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Arquitectura de Microservicios</a:t>
            </a:r>
          </a:p>
        </p:txBody>
      </p:sp>
      <p:sp>
        <p:nvSpPr>
          <p:cNvPr id="17" name="CuadroTexto 1">
            <a:extLst>
              <a:ext uri="{FF2B5EF4-FFF2-40B4-BE49-F238E27FC236}">
                <a16:creationId xmlns:a16="http://schemas.microsoft.com/office/drawing/2014/main" id="{46F66D02-1603-81B7-2FF3-9CB068F39284}"/>
              </a:ext>
            </a:extLst>
          </p:cNvPr>
          <p:cNvSpPr txBox="1"/>
          <p:nvPr/>
        </p:nvSpPr>
        <p:spPr>
          <a:xfrm>
            <a:off x="291190" y="4380661"/>
            <a:ext cx="18171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Versionado en sus APIs</a:t>
            </a:r>
          </a:p>
        </p:txBody>
      </p:sp>
      <p:sp>
        <p:nvSpPr>
          <p:cNvPr id="18" name="CuadroTexto 1">
            <a:extLst>
              <a:ext uri="{FF2B5EF4-FFF2-40B4-BE49-F238E27FC236}">
                <a16:creationId xmlns:a16="http://schemas.microsoft.com/office/drawing/2014/main" id="{D7A9689A-CAE3-9BE2-F11D-A33A212AE35D}"/>
              </a:ext>
            </a:extLst>
          </p:cNvPr>
          <p:cNvSpPr txBox="1"/>
          <p:nvPr/>
        </p:nvSpPr>
        <p:spPr>
          <a:xfrm>
            <a:off x="2302856" y="4390827"/>
            <a:ext cx="18171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Segmentar por Regiones</a:t>
            </a:r>
          </a:p>
        </p:txBody>
      </p:sp>
      <p:sp>
        <p:nvSpPr>
          <p:cNvPr id="19" name="CuadroTexto 1">
            <a:extLst>
              <a:ext uri="{FF2B5EF4-FFF2-40B4-BE49-F238E27FC236}">
                <a16:creationId xmlns:a16="http://schemas.microsoft.com/office/drawing/2014/main" id="{5C3547A3-9C54-27E2-CE83-4976A253F8D7}"/>
              </a:ext>
            </a:extLst>
          </p:cNvPr>
          <p:cNvSpPr txBox="1"/>
          <p:nvPr/>
        </p:nvSpPr>
        <p:spPr>
          <a:xfrm>
            <a:off x="257403" y="2105896"/>
            <a:ext cx="18171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/ B Testing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5C3016-18DA-6892-0D07-DBE0D72CB287}"/>
              </a:ext>
            </a:extLst>
          </p:cNvPr>
          <p:cNvSpPr/>
          <p:nvPr/>
        </p:nvSpPr>
        <p:spPr>
          <a:xfrm>
            <a:off x="5241336" y="921404"/>
            <a:ext cx="3018501" cy="3018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pic>
        <p:nvPicPr>
          <p:cNvPr id="3074" name="Picture 2" descr="Download Man Smiling - Marketing - Full Size PNG Image - PNGkit">
            <a:extLst>
              <a:ext uri="{FF2B5EF4-FFF2-40B4-BE49-F238E27FC236}">
                <a16:creationId xmlns:a16="http://schemas.microsoft.com/office/drawing/2014/main" id="{BC620BE5-8090-702A-1946-5E4FF1260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11"/>
          <a:stretch>
            <a:fillRect/>
          </a:stretch>
        </p:blipFill>
        <p:spPr bwMode="auto">
          <a:xfrm>
            <a:off x="5717120" y="1278605"/>
            <a:ext cx="2057477" cy="210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E8BA5EC-B736-3CBC-E18D-A58896F944E5}"/>
              </a:ext>
            </a:extLst>
          </p:cNvPr>
          <p:cNvSpPr/>
          <p:nvPr/>
        </p:nvSpPr>
        <p:spPr>
          <a:xfrm>
            <a:off x="7286201" y="449554"/>
            <a:ext cx="1317595" cy="13175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pic>
        <p:nvPicPr>
          <p:cNvPr id="3076" name="Picture 4" descr="Foco Ideas PNG, Dibujos, Vectores Para Descarga Gratuita - Pngtree">
            <a:extLst>
              <a:ext uri="{FF2B5EF4-FFF2-40B4-BE49-F238E27FC236}">
                <a16:creationId xmlns:a16="http://schemas.microsoft.com/office/drawing/2014/main" id="{133FB2E8-AF0D-911E-0842-9E9BC1DD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400" y="0"/>
            <a:ext cx="1883197" cy="188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1">
            <a:extLst>
              <a:ext uri="{FF2B5EF4-FFF2-40B4-BE49-F238E27FC236}">
                <a16:creationId xmlns:a16="http://schemas.microsoft.com/office/drawing/2014/main" id="{7999779A-55E8-DC87-333C-4E7B0008BD4E}"/>
              </a:ext>
            </a:extLst>
          </p:cNvPr>
          <p:cNvSpPr txBox="1"/>
          <p:nvPr/>
        </p:nvSpPr>
        <p:spPr>
          <a:xfrm>
            <a:off x="5487211" y="4085875"/>
            <a:ext cx="2517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GATEWAY ROUTING</a:t>
            </a:r>
          </a:p>
        </p:txBody>
      </p:sp>
    </p:spTree>
    <p:extLst>
      <p:ext uri="{BB962C8B-B14F-4D97-AF65-F5344CB8AC3E}">
        <p14:creationId xmlns:p14="http://schemas.microsoft.com/office/powerpoint/2010/main" val="2151190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DD336-4DDE-A2E5-D65D-DD652F0FF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63F4FC-3FB7-96A5-F65D-00F2AB473937}"/>
              </a:ext>
            </a:extLst>
          </p:cNvPr>
          <p:cNvSpPr/>
          <p:nvPr/>
        </p:nvSpPr>
        <p:spPr>
          <a:xfrm>
            <a:off x="2429701" y="429451"/>
            <a:ext cx="4284597" cy="42845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pic>
        <p:nvPicPr>
          <p:cNvPr id="5126" name="Picture 6" descr="Ask - Free icons">
            <a:extLst>
              <a:ext uri="{FF2B5EF4-FFF2-40B4-BE49-F238E27FC236}">
                <a16:creationId xmlns:a16="http://schemas.microsoft.com/office/drawing/2014/main" id="{A719F665-BC03-F9AC-DDF4-FE1BEF4B2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271" y="933021"/>
            <a:ext cx="3277456" cy="327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73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4A525-A3D8-489C-9EE1-D2994918C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E3A1E-F1F8-9A00-3C7B-AC74919D9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>
              <a:lnSpc>
                <a:spcPts val="8000"/>
              </a:lnSpc>
            </a:pPr>
            <a:r>
              <a:rPr lang="es" sz="2100" dirty="0"/>
              <a:t>Capítulo 02</a:t>
            </a:r>
            <a:br>
              <a:rPr lang="es" sz="2100" dirty="0"/>
            </a:br>
            <a:r>
              <a:rPr lang="es" sz="1000" b="0" i="1" dirty="0"/>
              <a:t>Con - Texto</a:t>
            </a:r>
            <a:endParaRPr lang="es-PE" sz="1000" b="0" i="1" dirty="0"/>
          </a:p>
        </p:txBody>
      </p:sp>
    </p:spTree>
    <p:extLst>
      <p:ext uri="{BB962C8B-B14F-4D97-AF65-F5344CB8AC3E}">
        <p14:creationId xmlns:p14="http://schemas.microsoft.com/office/powerpoint/2010/main" val="561192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4AE4E9AE-73E8-BA3B-C15A-C26A6C9D1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B09CE44-68B1-D4AD-B4CC-F59178631BF1}"/>
              </a:ext>
            </a:extLst>
          </p:cNvPr>
          <p:cNvSpPr txBox="1"/>
          <p:nvPr/>
        </p:nvSpPr>
        <p:spPr>
          <a:xfrm>
            <a:off x="6413463" y="2217807"/>
            <a:ext cx="26434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Proxy Reverso</a:t>
            </a:r>
          </a:p>
        </p:txBody>
      </p:sp>
      <p:sp>
        <p:nvSpPr>
          <p:cNvPr id="3" name="CuadroTexto 1">
            <a:extLst>
              <a:ext uri="{FF2B5EF4-FFF2-40B4-BE49-F238E27FC236}">
                <a16:creationId xmlns:a16="http://schemas.microsoft.com/office/drawing/2014/main" id="{5FD2194C-9536-2A71-E55B-B18EE1834C2C}"/>
              </a:ext>
            </a:extLst>
          </p:cNvPr>
          <p:cNvSpPr txBox="1"/>
          <p:nvPr/>
        </p:nvSpPr>
        <p:spPr>
          <a:xfrm>
            <a:off x="513407" y="996038"/>
            <a:ext cx="2787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Patrón de diseño</a:t>
            </a:r>
          </a:p>
        </p:txBody>
      </p:sp>
      <p:sp>
        <p:nvSpPr>
          <p:cNvPr id="4" name="CuadroTexto 1">
            <a:extLst>
              <a:ext uri="{FF2B5EF4-FFF2-40B4-BE49-F238E27FC236}">
                <a16:creationId xmlns:a16="http://schemas.microsoft.com/office/drawing/2014/main" id="{CBFECE32-3DB0-3093-5F38-5D6CDEAB92A9}"/>
              </a:ext>
            </a:extLst>
          </p:cNvPr>
          <p:cNvSpPr txBox="1"/>
          <p:nvPr/>
        </p:nvSpPr>
        <p:spPr>
          <a:xfrm>
            <a:off x="3516057" y="2217807"/>
            <a:ext cx="2111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Enlace</a:t>
            </a:r>
          </a:p>
        </p:txBody>
      </p:sp>
    </p:spTree>
    <p:extLst>
      <p:ext uri="{BB962C8B-B14F-4D97-AF65-F5344CB8AC3E}">
        <p14:creationId xmlns:p14="http://schemas.microsoft.com/office/powerpoint/2010/main" val="32180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684F524E-E9C0-486C-202B-5C30ADC83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29830-3C8B-EE97-C15F-601A925A4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60" y="556945"/>
            <a:ext cx="7039680" cy="402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6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7208AC47-9239-ECF3-E08D-994B2F639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7F7FDD8-F2CA-1BE1-BC09-4CDA9AC3E28E}"/>
              </a:ext>
            </a:extLst>
          </p:cNvPr>
          <p:cNvSpPr txBox="1"/>
          <p:nvPr/>
        </p:nvSpPr>
        <p:spPr>
          <a:xfrm>
            <a:off x="455616" y="336340"/>
            <a:ext cx="2149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¿Cómo funciona?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6C27922-2FF2-48DB-3AF4-9F36F6137353}"/>
              </a:ext>
            </a:extLst>
          </p:cNvPr>
          <p:cNvSpPr txBox="1"/>
          <p:nvPr/>
        </p:nvSpPr>
        <p:spPr>
          <a:xfrm>
            <a:off x="2311863" y="1123307"/>
            <a:ext cx="6192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1. Proxy: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2E33B08-1B23-115E-BEA1-69180ACFA40B}"/>
              </a:ext>
            </a:extLst>
          </p:cNvPr>
          <p:cNvGrpSpPr/>
          <p:nvPr/>
        </p:nvGrpSpPr>
        <p:grpSpPr>
          <a:xfrm>
            <a:off x="640081" y="2236668"/>
            <a:ext cx="1183907" cy="1126156"/>
            <a:chOff x="702645" y="2008672"/>
            <a:chExt cx="1183907" cy="1126156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532F694B-05DD-9337-848B-FA934E6162BF}"/>
                </a:ext>
              </a:extLst>
            </p:cNvPr>
            <p:cNvSpPr/>
            <p:nvPr/>
          </p:nvSpPr>
          <p:spPr>
            <a:xfrm>
              <a:off x="702645" y="2008672"/>
              <a:ext cx="1183907" cy="112615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B475604-3E7F-57B9-AEF4-B2B1A6A2EA3A}"/>
                </a:ext>
              </a:extLst>
            </p:cNvPr>
            <p:cNvSpPr/>
            <p:nvPr/>
          </p:nvSpPr>
          <p:spPr>
            <a:xfrm>
              <a:off x="956556" y="2267501"/>
              <a:ext cx="676084" cy="6084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86582D49-FCF0-3B71-E96A-698C9EAA608D}"/>
              </a:ext>
            </a:extLst>
          </p:cNvPr>
          <p:cNvCxnSpPr>
            <a:cxnSpLocks/>
            <a:stCxn id="3" idx="0"/>
            <a:endCxn id="8" idx="1"/>
          </p:cNvCxnSpPr>
          <p:nvPr/>
        </p:nvCxnSpPr>
        <p:spPr>
          <a:xfrm rot="5400000" flipH="1" flipV="1">
            <a:off x="1296060" y="1220865"/>
            <a:ext cx="951778" cy="107982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146" name="Picture 2" descr="Cómo encontrar la dirección de tu servidor proxy: una guía paso a paso">
            <a:extLst>
              <a:ext uri="{FF2B5EF4-FFF2-40B4-BE49-F238E27FC236}">
                <a16:creationId xmlns:a16="http://schemas.microsoft.com/office/drawing/2014/main" id="{EF3153FE-B79A-BE6E-A675-5539BA6BA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564" y="1548444"/>
            <a:ext cx="5552117" cy="333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29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Business slid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6698</TotalTime>
  <Words>616</Words>
  <Application>Microsoft Macintosh PowerPoint</Application>
  <PresentationFormat>On-screen Show (16:9)</PresentationFormat>
  <Paragraphs>129</Paragraphs>
  <Slides>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Verdana</vt:lpstr>
      <vt:lpstr>Nunito</vt:lpstr>
      <vt:lpstr>Arial</vt:lpstr>
      <vt:lpstr>Abril Fatface</vt:lpstr>
      <vt:lpstr>Business slide</vt:lpstr>
      <vt:lpstr>¿Cómo aplicar Gateway Routing a nuestros proyectos?</vt:lpstr>
      <vt:lpstr>Capítulo 01 Introducción</vt:lpstr>
      <vt:lpstr>PowerPoint Presentation</vt:lpstr>
      <vt:lpstr>PowerPoint Presentation</vt:lpstr>
      <vt:lpstr>PowerPoint Presentation</vt:lpstr>
      <vt:lpstr>Capítulo 02 Con - Texto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Capítulo 03 Conocimientos Previos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Capítulo 03 Demo</vt:lpstr>
      <vt:lpstr>Capítulo 04 Ventajas &amp; Desventajas</vt:lpstr>
      <vt:lpstr>PowerPoint Presentation</vt:lpstr>
      <vt:lpstr>Capítulo 05 Despedida</vt:lpstr>
      <vt:lpstr>PowerPoint Presentation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is where your presentation begins</dc:title>
  <dc:creator>Aburto Herrera Beatrice</dc:creator>
  <cp:lastModifiedBy>DE LOS RIOS ROJAS RODRIGO FRANCISCO</cp:lastModifiedBy>
  <cp:revision>536</cp:revision>
  <dcterms:modified xsi:type="dcterms:W3CDTF">2025-06-12T20:33:51Z</dcterms:modified>
</cp:coreProperties>
</file>